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40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4/21/2020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4/21/2020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4/21/2020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128789"/>
            <a:ext cx="7766936" cy="4868214"/>
          </a:xfrm>
        </p:spPr>
        <p:txBody>
          <a:bodyPr/>
          <a:lstStyle/>
          <a:p>
            <a:r>
              <a:rPr lang="en-US" dirty="0"/>
              <a:t> </a:t>
            </a:r>
            <a:r>
              <a:rPr lang="en-IN" sz="4400" b="1" u="sng" dirty="0">
                <a:latin typeface="Algerian" panose="04020705040A02060702" pitchFamily="82" charset="0"/>
              </a:rPr>
              <a:t>Developing Farming culture in Urban Centres of India with Shrinking Spaces</a:t>
            </a:r>
            <a:br>
              <a:rPr lang="en-US" sz="4400" dirty="0">
                <a:latin typeface="Algerian" panose="04020705040A02060702" pitchFamily="82" charset="0"/>
              </a:rPr>
            </a:br>
            <a:br>
              <a:rPr lang="en-US" sz="4400" dirty="0">
                <a:latin typeface="Algerian" panose="04020705040A02060702" pitchFamily="82" charset="0"/>
              </a:rPr>
            </a:br>
            <a:r>
              <a:rPr lang="en-US" sz="4400" dirty="0">
                <a:latin typeface="Algerian" panose="04020705040A02060702" pitchFamily="82" charset="0"/>
              </a:rPr>
              <a:t>By </a:t>
            </a:r>
            <a:br>
              <a:rPr lang="en-US" sz="4400" dirty="0">
                <a:latin typeface="Algerian" panose="04020705040A02060702" pitchFamily="82" charset="0"/>
              </a:rPr>
            </a:br>
            <a:r>
              <a:rPr lang="en-US" sz="4400" dirty="0" err="1">
                <a:latin typeface="Algerian" panose="04020705040A02060702" pitchFamily="82" charset="0"/>
              </a:rPr>
              <a:t>jagriti</a:t>
            </a:r>
            <a:r>
              <a:rPr lang="en-US" sz="4400" dirty="0">
                <a:latin typeface="Algerian" panose="04020705040A02060702" pitchFamily="82" charset="0"/>
              </a:rPr>
              <a:t> </a:t>
            </a:r>
            <a:r>
              <a:rPr lang="en-US" sz="4400" dirty="0" err="1">
                <a:latin typeface="Algerian" panose="04020705040A02060702" pitchFamily="82" charset="0"/>
              </a:rPr>
              <a:t>Pandit</a:t>
            </a:r>
            <a:endParaRPr lang="en-US" sz="4400" dirty="0">
              <a:latin typeface="Algerian" panose="04020705040A02060702" pitchFamily="82" charset="0"/>
            </a:endParaRPr>
          </a:p>
        </p:txBody>
      </p:sp>
    </p:spTree>
    <p:extLst>
      <p:ext uri="{BB962C8B-B14F-4D97-AF65-F5344CB8AC3E}">
        <p14:creationId xmlns:p14="http://schemas.microsoft.com/office/powerpoint/2010/main" val="3621904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GROWING URBANISATION AND SHRINKING SPACES</a:t>
            </a:r>
          </a:p>
        </p:txBody>
      </p:sp>
      <p:sp>
        <p:nvSpPr>
          <p:cNvPr id="3" name="Content Placeholder 2"/>
          <p:cNvSpPr>
            <a:spLocks noGrp="1"/>
          </p:cNvSpPr>
          <p:nvPr>
            <p:ph idx="1"/>
          </p:nvPr>
        </p:nvSpPr>
        <p:spPr/>
        <p:txBody>
          <a:bodyPr>
            <a:normAutofit lnSpcReduction="10000"/>
          </a:bodyPr>
          <a:lstStyle/>
          <a:p>
            <a:pPr marL="0" indent="0">
              <a:buNone/>
            </a:pPr>
            <a:r>
              <a:rPr lang="en-US" dirty="0"/>
              <a:t>Globally due to climatic changes and urban shrinking spaces the food crisis is on rise with the rise in global population. Already India is at 102 in 2019 at global hunger index. Historically, if we trace the evolution of agriculture then it began in Neolithic age where we transformed from food gatherers to food cultivators. Later, on with Indus valley or </a:t>
            </a:r>
            <a:r>
              <a:rPr lang="en-US" dirty="0" err="1"/>
              <a:t>Happan</a:t>
            </a:r>
            <a:r>
              <a:rPr lang="en-US" dirty="0"/>
              <a:t> civilization, Intensive agriculture started. Which is also known to be the first urban town to be existing in history but with excellent farming culture while on the other hand today, the cities are proving to be disastrous for agriculture and cities are creating burden on rural agriculture where many farmers are now moving to cultivating cash crops than food crops and also the new generation no longer wants to indulge in farming. Which shows that it is time that even the urban dwellers become self-sufficient by growing their own food and that farming should be not seen as a some disrespected task rather than should be taken as another employment opportunity where modern farming can bring both interests of the people as well as a solution to food crisis and hunger. </a:t>
            </a:r>
          </a:p>
        </p:txBody>
      </p:sp>
    </p:spTree>
    <p:extLst>
      <p:ext uri="{BB962C8B-B14F-4D97-AF65-F5344CB8AC3E}">
        <p14:creationId xmlns:p14="http://schemas.microsoft.com/office/powerpoint/2010/main" val="4050046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 OF THE HOUR- FARMING WITHIN THE WALLS</a:t>
            </a:r>
          </a:p>
        </p:txBody>
      </p:sp>
      <p:sp>
        <p:nvSpPr>
          <p:cNvPr id="3" name="Content Placeholder 2"/>
          <p:cNvSpPr>
            <a:spLocks noGrp="1"/>
          </p:cNvSpPr>
          <p:nvPr>
            <p:ph idx="1"/>
          </p:nvPr>
        </p:nvSpPr>
        <p:spPr/>
        <p:txBody>
          <a:bodyPr/>
          <a:lstStyle/>
          <a:p>
            <a:r>
              <a:rPr lang="en-US" dirty="0"/>
              <a:t>So the need of the hour is that we start with a blend of technology and traditional knowledge within our walls. Though, we all know about kitchen garden but for massive output we need to do more than that.</a:t>
            </a:r>
          </a:p>
          <a:p>
            <a:r>
              <a:rPr lang="en-US" dirty="0"/>
              <a:t>Methods which can bring maximum output gains, preparing cities as farming centers which will be sustainable cities designed by sustainable engineers. </a:t>
            </a:r>
          </a:p>
          <a:p>
            <a:r>
              <a:rPr lang="en-US" dirty="0"/>
              <a:t>This will include the concept of ‘vertical farming’ or ‘sky farming’ where </a:t>
            </a:r>
            <a:r>
              <a:rPr lang="en-US" dirty="0" err="1"/>
              <a:t>multistorey</a:t>
            </a:r>
            <a:r>
              <a:rPr lang="en-US" dirty="0"/>
              <a:t> buildings will be used a greenhouses having an elevated platform where the ground floor could be used for residence and each level will be used for farming. Such architectural designs are required like </a:t>
            </a:r>
            <a:r>
              <a:rPr lang="en-US" dirty="0" err="1"/>
              <a:t>plantscrapers</a:t>
            </a:r>
            <a:r>
              <a:rPr lang="en-US" dirty="0"/>
              <a:t> carrying plants within itself.</a:t>
            </a:r>
          </a:p>
          <a:p>
            <a:r>
              <a:rPr lang="en-US" dirty="0"/>
              <a:t>Also, we need </a:t>
            </a:r>
            <a:r>
              <a:rPr lang="en-US" dirty="0" err="1"/>
              <a:t>Hydropolis</a:t>
            </a:r>
            <a:r>
              <a:rPr lang="en-US" dirty="0"/>
              <a:t>, </a:t>
            </a:r>
            <a:r>
              <a:rPr lang="en-US" dirty="0" err="1"/>
              <a:t>Aeropolis</a:t>
            </a:r>
            <a:r>
              <a:rPr lang="en-US" dirty="0"/>
              <a:t> and </a:t>
            </a:r>
            <a:r>
              <a:rPr lang="en-US" dirty="0" err="1"/>
              <a:t>Aquapolis</a:t>
            </a:r>
            <a:r>
              <a:rPr lang="en-US" dirty="0"/>
              <a:t> farming (edible sea weeds).</a:t>
            </a:r>
          </a:p>
          <a:p>
            <a:pPr marL="0" indent="0">
              <a:buNone/>
            </a:pPr>
            <a:endParaRPr lang="en-US" dirty="0"/>
          </a:p>
        </p:txBody>
      </p:sp>
    </p:spTree>
    <p:extLst>
      <p:ext uri="{BB962C8B-B14F-4D97-AF65-F5344CB8AC3E}">
        <p14:creationId xmlns:p14="http://schemas.microsoft.com/office/powerpoint/2010/main" val="2761852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CONSTRAINTS/ PROBLEMS FACED BY URBAN FARMING</a:t>
            </a:r>
          </a:p>
        </p:txBody>
      </p:sp>
      <p:sp>
        <p:nvSpPr>
          <p:cNvPr id="3" name="Content Placeholder 2"/>
          <p:cNvSpPr>
            <a:spLocks noGrp="1"/>
          </p:cNvSpPr>
          <p:nvPr>
            <p:ph idx="1"/>
          </p:nvPr>
        </p:nvSpPr>
        <p:spPr/>
        <p:txBody>
          <a:bodyPr>
            <a:normAutofit/>
          </a:bodyPr>
          <a:lstStyle/>
          <a:p>
            <a:r>
              <a:rPr lang="en-IN" dirty="0"/>
              <a:t>The biggest issue with urban farming is the finding a land, a space even in our houses where it is feasible to carry farming with less use of land and soil.</a:t>
            </a:r>
          </a:p>
          <a:p>
            <a:r>
              <a:rPr lang="en-IN" dirty="0"/>
              <a:t>Issue of climate control within the vertical farming structures like the things controlled by nature like sunlight, rain, air, etc. with some artificial inputs but when we talk about farming within walls or within a structure, these questions of climatic control arises</a:t>
            </a:r>
          </a:p>
          <a:p>
            <a:r>
              <a:rPr lang="en-IN" dirty="0"/>
              <a:t>The issue of full time power supply to these stations or farming structures.</a:t>
            </a:r>
          </a:p>
          <a:p>
            <a:r>
              <a:rPr lang="en-IN" dirty="0"/>
              <a:t>Water supply is also a major problem. Given that urban farming will only be established in cities which already suffers from water crunch will be highly affected specially in a hydroponic farming and aquaponics. </a:t>
            </a:r>
          </a:p>
          <a:p>
            <a:r>
              <a:rPr lang="en-IN" dirty="0"/>
              <a:t>Above all, another problem which is faced often is financial burden. </a:t>
            </a:r>
            <a:endParaRPr lang="en-US" dirty="0"/>
          </a:p>
          <a:p>
            <a:endParaRPr lang="en-US" dirty="0"/>
          </a:p>
        </p:txBody>
      </p:sp>
    </p:spTree>
    <p:extLst>
      <p:ext uri="{BB962C8B-B14F-4D97-AF65-F5344CB8AC3E}">
        <p14:creationId xmlns:p14="http://schemas.microsoft.com/office/powerpoint/2010/main" val="3891340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RECOMMENDATIONS/ PROBABLE SOLUTIONS</a:t>
            </a:r>
          </a:p>
        </p:txBody>
      </p:sp>
      <p:sp>
        <p:nvSpPr>
          <p:cNvPr id="3" name="Content Placeholder 2"/>
          <p:cNvSpPr>
            <a:spLocks noGrp="1"/>
          </p:cNvSpPr>
          <p:nvPr>
            <p:ph idx="1"/>
          </p:nvPr>
        </p:nvSpPr>
        <p:spPr/>
        <p:txBody>
          <a:bodyPr>
            <a:normAutofit/>
          </a:bodyPr>
          <a:lstStyle/>
          <a:p>
            <a:r>
              <a:rPr lang="en-US" dirty="0"/>
              <a:t>The issue of land accessibility could be dealt with </a:t>
            </a:r>
            <a:r>
              <a:rPr lang="en-IN" dirty="0"/>
              <a:t>vertical farming or sky farming in urban spaces. Using </a:t>
            </a:r>
            <a:r>
              <a:rPr lang="en-IN" dirty="0" err="1"/>
              <a:t>abadanoned</a:t>
            </a:r>
            <a:r>
              <a:rPr lang="en-IN" dirty="0"/>
              <a:t> places, buildings as greenhouses.</a:t>
            </a:r>
          </a:p>
          <a:p>
            <a:r>
              <a:rPr lang="en-IN" dirty="0"/>
              <a:t>About the climate and temperature control for the plants to grow in these structures; scientists are trying to use LED lights with Solar panels, windmills, biofuels will be used in such greenhouses barges. LED has the properties to relatively be cool and at the same time provide with enough light with wide spectrum of lights and different wavebands. </a:t>
            </a:r>
          </a:p>
          <a:p>
            <a:r>
              <a:rPr lang="en-IN" dirty="0"/>
              <a:t>With the water issue there could be many solution like Rainwater harvesting, Reuse, reduce and recycle of water, Ozone treated waste water and carrying </a:t>
            </a:r>
            <a:r>
              <a:rPr lang="en-IN" dirty="0" err="1"/>
              <a:t>aeroponics</a:t>
            </a:r>
            <a:r>
              <a:rPr lang="en-IN" dirty="0"/>
              <a:t> (plants grown in the air)</a:t>
            </a:r>
          </a:p>
          <a:p>
            <a:r>
              <a:rPr lang="en-IN" dirty="0"/>
              <a:t>Financial obstacles have to dealt wise with cost effective techniques which will not burden the people as well as the government </a:t>
            </a:r>
            <a:endParaRPr lang="en-US" dirty="0"/>
          </a:p>
        </p:txBody>
      </p:sp>
    </p:spTree>
    <p:extLst>
      <p:ext uri="{BB962C8B-B14F-4D97-AF65-F5344CB8AC3E}">
        <p14:creationId xmlns:p14="http://schemas.microsoft.com/office/powerpoint/2010/main" val="4250921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677334" y="1596979"/>
            <a:ext cx="8596668" cy="4906851"/>
          </a:xfrm>
        </p:spPr>
        <p:txBody>
          <a:bodyPr>
            <a:normAutofit lnSpcReduction="10000"/>
          </a:bodyPr>
          <a:lstStyle/>
          <a:p>
            <a:r>
              <a:rPr lang="en-IN" dirty="0"/>
              <a:t>We can use innovative approach towards farming but with that we also need to keep in mind that these are human experiments and thus it tends to fail or results in hazardous situation. As it is still on the experimental phase, even the world Health Organisation has come up with certain guidelines regarding urban farming which focuses on crop selection, where it is produced, hygiene of the products and that they free of harmful chemicals and minerals. So the new technologies shouldn’t compromise on the health line. The vertical farming or sky farming is not only going to produce more food items to ensure food security but it is going to help in climate mitigations, sustainable development by providing for eco-benefits. As the whole concept is put forward by sustainable engineers who have tried to reduce burden on environment by reducing conventional farming methods. Here, the soils will get enough time to replenish itself and also forest cover won’t be hampered for acquiring lands for farming. Still it is not a cake walk to develop such farming techniques in splash of time. It requires lot of research, lots of investments and infrastructure. There are still questions remaining to be answered about the feasibility of urban farming and this as the future for human survival specially for a third world country like India which lacks technologically as well as it has </a:t>
            </a:r>
            <a:r>
              <a:rPr lang="en-IN"/>
              <a:t>financial constraints. </a:t>
            </a:r>
            <a:endParaRPr lang="en-US" dirty="0"/>
          </a:p>
        </p:txBody>
      </p:sp>
    </p:spTree>
    <p:extLst>
      <p:ext uri="{BB962C8B-B14F-4D97-AF65-F5344CB8AC3E}">
        <p14:creationId xmlns:p14="http://schemas.microsoft.com/office/powerpoint/2010/main" val="51365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881093"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1093" y="-135228"/>
            <a:ext cx="7310907" cy="6858000"/>
          </a:xfrm>
          <a:prstGeom prst="rect">
            <a:avLst/>
          </a:prstGeom>
        </p:spPr>
      </p:pic>
    </p:spTree>
    <p:extLst>
      <p:ext uri="{BB962C8B-B14F-4D97-AF65-F5344CB8AC3E}">
        <p14:creationId xmlns:p14="http://schemas.microsoft.com/office/powerpoint/2010/main" val="95293095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386</TotalTime>
  <Words>919</Words>
  <Application>Microsoft Office PowerPoint</Application>
  <PresentationFormat>Widescreen</PresentationFormat>
  <Paragraphs>21</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Algerian</vt:lpstr>
      <vt:lpstr>Arial</vt:lpstr>
      <vt:lpstr>Trebuchet MS</vt:lpstr>
      <vt:lpstr>Wingdings 3</vt:lpstr>
      <vt:lpstr>Facet</vt:lpstr>
      <vt:lpstr> Developing Farming culture in Urban Centres of India with Shrinking Spaces  By  jagriti Pandit</vt:lpstr>
      <vt:lpstr>INTRODUCTION- GROWING URBANISATION AND SHRINKING SPACES</vt:lpstr>
      <vt:lpstr>NEED OF THE HOUR- FARMING WITHIN THE WALLS</vt:lpstr>
      <vt:lpstr>CONSTRAINTS/ PROBLEMS FACED BY URBAN FARMING</vt:lpstr>
      <vt:lpstr>RECOMMENDATIONS/ PROBABLE SOLUTIONS</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Farming culture in Urban Centres of India with Shrinking Spaces  By  jagriti Pandit</dc:title>
  <dc:creator>HP</dc:creator>
  <cp:lastModifiedBy>Nishant Singh</cp:lastModifiedBy>
  <cp:revision>33</cp:revision>
  <dcterms:created xsi:type="dcterms:W3CDTF">2020-04-19T18:49:09Z</dcterms:created>
  <dcterms:modified xsi:type="dcterms:W3CDTF">2020-04-20T21:22:04Z</dcterms:modified>
</cp:coreProperties>
</file>