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9"/>
  </p:notesMasterIdLst>
  <p:sldIdLst>
    <p:sldId id="256" r:id="rId2"/>
    <p:sldId id="260" r:id="rId3"/>
    <p:sldId id="333" r:id="rId4"/>
    <p:sldId id="334" r:id="rId5"/>
    <p:sldId id="335" r:id="rId6"/>
    <p:sldId id="303" r:id="rId7"/>
    <p:sldId id="305" r:id="rId8"/>
    <p:sldId id="259" r:id="rId9"/>
    <p:sldId id="304" r:id="rId10"/>
    <p:sldId id="306" r:id="rId11"/>
    <p:sldId id="307" r:id="rId12"/>
    <p:sldId id="308" r:id="rId13"/>
    <p:sldId id="311" r:id="rId14"/>
    <p:sldId id="312" r:id="rId15"/>
    <p:sldId id="313" r:id="rId16"/>
    <p:sldId id="314" r:id="rId17"/>
    <p:sldId id="309" r:id="rId18"/>
    <p:sldId id="310" r:id="rId19"/>
    <p:sldId id="315" r:id="rId20"/>
    <p:sldId id="316" r:id="rId21"/>
    <p:sldId id="317" r:id="rId22"/>
    <p:sldId id="318" r:id="rId23"/>
    <p:sldId id="266" r:id="rId24"/>
    <p:sldId id="325" r:id="rId25"/>
    <p:sldId id="326" r:id="rId26"/>
    <p:sldId id="319" r:id="rId27"/>
    <p:sldId id="320" r:id="rId28"/>
    <p:sldId id="321" r:id="rId29"/>
    <p:sldId id="322" r:id="rId30"/>
    <p:sldId id="324" r:id="rId31"/>
    <p:sldId id="327" r:id="rId32"/>
    <p:sldId id="328" r:id="rId33"/>
    <p:sldId id="329" r:id="rId34"/>
    <p:sldId id="330" r:id="rId35"/>
    <p:sldId id="331" r:id="rId36"/>
    <p:sldId id="332" r:id="rId37"/>
    <p:sldId id="336" r:id="rId38"/>
  </p:sldIdLst>
  <p:sldSz cx="9144000" cy="5143500" type="screen16x9"/>
  <p:notesSz cx="6858000" cy="9144000"/>
  <p:embeddedFontLst>
    <p:embeddedFont>
      <p:font typeface="Arvo" panose="020B0604020202020204" charset="0"/>
      <p:regular r:id="rId40"/>
      <p:bold r:id="rId41"/>
      <p:italic r:id="rId42"/>
      <p:boldItalic r:id="rId43"/>
    </p:embeddedFont>
    <p:embeddedFont>
      <p:font typeface="Batang" panose="02030600000101010101" pitchFamily="18" charset="-127"/>
      <p:regular r:id="rId44"/>
    </p:embeddedFont>
    <p:embeddedFont>
      <p:font typeface="Trebuchet MS" panose="020B0603020202020204" pitchFamily="34" charset="0"/>
      <p:regular r:id="rId45"/>
      <p:bold r:id="rId46"/>
      <p:italic r:id="rId47"/>
      <p:boldItalic r:id="rId48"/>
    </p:embeddedFont>
    <p:embeddedFont>
      <p:font typeface="Ubuntu" panose="020B0604020202020204" charset="0"/>
      <p:regular r:id="rId49"/>
      <p:bold r:id="rId50"/>
      <p:italic r:id="rId51"/>
      <p:boldItalic r:id="rId52"/>
    </p:embeddedFont>
    <p:embeddedFont>
      <p:font typeface="Wingdings 3" panose="05040102010807070707" pitchFamily="18" charset="2"/>
      <p:regular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1CC9CF-990B-4752-9CAE-491DCED7537E}">
          <p14:sldIdLst>
            <p14:sldId id="256"/>
            <p14:sldId id="260"/>
            <p14:sldId id="333"/>
            <p14:sldId id="334"/>
            <p14:sldId id="335"/>
            <p14:sldId id="303"/>
            <p14:sldId id="305"/>
            <p14:sldId id="259"/>
            <p14:sldId id="304"/>
            <p14:sldId id="306"/>
            <p14:sldId id="307"/>
            <p14:sldId id="308"/>
            <p14:sldId id="311"/>
            <p14:sldId id="312"/>
            <p14:sldId id="313"/>
            <p14:sldId id="314"/>
            <p14:sldId id="309"/>
            <p14:sldId id="310"/>
            <p14:sldId id="315"/>
            <p14:sldId id="316"/>
            <p14:sldId id="317"/>
            <p14:sldId id="318"/>
            <p14:sldId id="266"/>
            <p14:sldId id="325"/>
            <p14:sldId id="326"/>
            <p14:sldId id="319"/>
            <p14:sldId id="320"/>
            <p14:sldId id="321"/>
            <p14:sldId id="322"/>
            <p14:sldId id="324"/>
            <p14:sldId id="327"/>
            <p14:sldId id="328"/>
            <p14:sldId id="329"/>
            <p14:sldId id="330"/>
            <p14:sldId id="331"/>
            <p14:sldId id="332"/>
            <p14:sldId id="336"/>
          </p14:sldIdLst>
        </p14:section>
      </p14:sectionLst>
    </p:ext>
    <p:ext uri="{EFAFB233-063F-42B5-8137-9DF3F51BA10A}">
      <p15:sldGuideLst xmlns:p15="http://schemas.microsoft.com/office/powerpoint/2012/main">
        <p15:guide id="1" orient="horz">
          <p15:clr>
            <a:srgbClr val="A4A3A4"/>
          </p15:clr>
        </p15:guide>
        <p15:guide id="2" orient="horz" pos="3053">
          <p15:clr>
            <a:srgbClr val="A4A3A4"/>
          </p15:clr>
        </p15:guide>
        <p15:guide id="3" orient="horz" pos="2871">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765067-65AD-4A13-AFB5-AD27E33CE457}">
  <a:tblStyle styleId="{6C765067-65AD-4A13-AFB5-AD27E33CE45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45" autoAdjust="0"/>
  </p:normalViewPr>
  <p:slideViewPr>
    <p:cSldViewPr snapToGrid="0">
      <p:cViewPr varScale="1">
        <p:scale>
          <a:sx n="91" d="100"/>
          <a:sy n="91" d="100"/>
        </p:scale>
        <p:origin x="560" y="48"/>
      </p:cViewPr>
      <p:guideLst>
        <p:guide orient="horz"/>
        <p:guide orient="horz" pos="3053"/>
        <p:guide orient="horz" pos="287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111733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42eb61d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42eb61d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42eb61d9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42eb61d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42eb61d9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42eb61d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42eb61d9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42eb61d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42eb61d9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42eb61d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42eb61d9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42eb61d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42eb61d9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42eb61d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42eb61d9d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42eb61d9d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747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42eb61d9d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442eb61d9d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42eb61d9d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442eb61d9d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42eb61d9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42eb61d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42eb61d9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42eb61d9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423119187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281996912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66975024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345390902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3019454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14915198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129460311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120615825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slide" type="title">
  <p:cSld name="BIG Title slide">
    <p:bg>
      <p:bgPr>
        <a:solidFill>
          <a:schemeClr val="lt1"/>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1610650" y="1856275"/>
            <a:ext cx="6157800" cy="8757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871221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ite frame">
  <p:cSld name="White frame">
    <p:bg>
      <p:bgPr>
        <a:solidFill>
          <a:schemeClr val="lt1"/>
        </a:solidFill>
        <a:effectLst/>
      </p:bgPr>
    </p:bg>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254917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ubtitle">
  <p:cSld name="Title and subtitle">
    <p:bg>
      <p:bgPr>
        <a:solidFill>
          <a:schemeClr val="lt1"/>
        </a:solidFill>
        <a:effectLst/>
      </p:bgPr>
    </p:bg>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570047" y="993900"/>
            <a:ext cx="3055500" cy="1114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a:endParaRPr/>
          </a:p>
        </p:txBody>
      </p:sp>
      <p:sp>
        <p:nvSpPr>
          <p:cNvPr id="42" name="Google Shape;42;p6"/>
          <p:cNvSpPr txBox="1">
            <a:spLocks noGrp="1"/>
          </p:cNvSpPr>
          <p:nvPr>
            <p:ph type="subTitle" idx="1"/>
          </p:nvPr>
        </p:nvSpPr>
        <p:spPr>
          <a:xfrm>
            <a:off x="614775" y="2564775"/>
            <a:ext cx="2920800" cy="57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3" name="Google Shape;43;p6"/>
          <p:cNvSpPr txBox="1">
            <a:spLocks noGrp="1"/>
          </p:cNvSpPr>
          <p:nvPr>
            <p:ph type="sldNum" idx="12"/>
          </p:nvPr>
        </p:nvSpPr>
        <p:spPr>
          <a:xfrm>
            <a:off x="8548658" y="4663217"/>
            <a:ext cx="548700" cy="393600"/>
          </a:xfrm>
          <a:prstGeom prst="rect">
            <a:avLst/>
          </a:prstGeom>
        </p:spPr>
        <p:txBody>
          <a:bodyPr spcFirstLastPara="1" wrap="square" lIns="91425" tIns="91425" rIns="91425" bIns="91425" anchor="ctr" anchorCtr="0">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marL="0" lvl="0" indent="0" algn="l" rtl="0">
              <a:spcBef>
                <a:spcPts val="0"/>
              </a:spcBef>
              <a:spcAft>
                <a:spcPts val="0"/>
              </a:spcAft>
              <a:buNone/>
            </a:pPr>
            <a:fld id="{00000000-1234-1234-1234-123412341234}" type="slidenum">
              <a:rPr lang="es"/>
              <a:t>‹#›</a:t>
            </a:fld>
            <a:endParaRPr dirty="0"/>
          </a:p>
        </p:txBody>
      </p:sp>
    </p:spTree>
    <p:extLst>
      <p:ext uri="{BB962C8B-B14F-4D97-AF65-F5344CB8AC3E}">
        <p14:creationId xmlns:p14="http://schemas.microsoft.com/office/powerpoint/2010/main" val="255932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136434814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ubtitle with cyan frame">
  <p:cSld name="Title and subtitle with cyan frame">
    <p:bg>
      <p:bgPr>
        <a:solidFill>
          <a:schemeClr val="lt1"/>
        </a:solidFill>
        <a:effectLst/>
      </p:bgPr>
    </p:bg>
    <p:spTree>
      <p:nvGrpSpPr>
        <p:cNvPr id="1" name="Shape 145"/>
        <p:cNvGrpSpPr/>
        <p:nvPr/>
      </p:nvGrpSpPr>
      <p:grpSpPr>
        <a:xfrm>
          <a:off x="0" y="0"/>
          <a:ext cx="0" cy="0"/>
          <a:chOff x="0" y="0"/>
          <a:chExt cx="0" cy="0"/>
        </a:xfrm>
      </p:grpSpPr>
      <p:sp>
        <p:nvSpPr>
          <p:cNvPr id="147" name="Google Shape;147;p21"/>
          <p:cNvSpPr txBox="1">
            <a:spLocks noGrp="1"/>
          </p:cNvSpPr>
          <p:nvPr>
            <p:ph type="sldNum" idx="12"/>
          </p:nvPr>
        </p:nvSpPr>
        <p:spPr>
          <a:xfrm>
            <a:off x="8548658" y="4663217"/>
            <a:ext cx="548700" cy="393600"/>
          </a:xfrm>
          <a:prstGeom prst="rect">
            <a:avLst/>
          </a:prstGeom>
        </p:spPr>
        <p:txBody>
          <a:bodyPr spcFirstLastPara="1" wrap="square" lIns="91425" tIns="91425" rIns="91425" bIns="91425" anchor="ctr" anchorCtr="0">
            <a:noAutofit/>
          </a:bodyPr>
          <a:lstStyle>
            <a:lvl1pPr lvl="0" rtl="0">
              <a:buNone/>
              <a:defRPr>
                <a:solidFill>
                  <a:srgbClr val="D9D9D9"/>
                </a:solidFill>
              </a:defRPr>
            </a:lvl1pPr>
            <a:lvl2pPr lvl="1" rtl="0">
              <a:buNone/>
              <a:defRPr>
                <a:solidFill>
                  <a:srgbClr val="D9D9D9"/>
                </a:solidFill>
              </a:defRPr>
            </a:lvl2pPr>
            <a:lvl3pPr lvl="2" rtl="0">
              <a:buNone/>
              <a:defRPr>
                <a:solidFill>
                  <a:srgbClr val="D9D9D9"/>
                </a:solidFill>
              </a:defRPr>
            </a:lvl3pPr>
            <a:lvl4pPr lvl="3" rtl="0">
              <a:buNone/>
              <a:defRPr>
                <a:solidFill>
                  <a:srgbClr val="D9D9D9"/>
                </a:solidFill>
              </a:defRPr>
            </a:lvl4pPr>
            <a:lvl5pPr lvl="4" rtl="0">
              <a:buNone/>
              <a:defRPr>
                <a:solidFill>
                  <a:srgbClr val="D9D9D9"/>
                </a:solidFill>
              </a:defRPr>
            </a:lvl5pPr>
            <a:lvl6pPr lvl="5" rtl="0">
              <a:buNone/>
              <a:defRPr>
                <a:solidFill>
                  <a:srgbClr val="D9D9D9"/>
                </a:solidFill>
              </a:defRPr>
            </a:lvl6pPr>
            <a:lvl7pPr lvl="6" rtl="0">
              <a:buNone/>
              <a:defRPr>
                <a:solidFill>
                  <a:srgbClr val="D9D9D9"/>
                </a:solidFill>
              </a:defRPr>
            </a:lvl7pPr>
            <a:lvl8pPr lvl="7" rtl="0">
              <a:buNone/>
              <a:defRPr>
                <a:solidFill>
                  <a:srgbClr val="D9D9D9"/>
                </a:solidFill>
              </a:defRPr>
            </a:lvl8pPr>
            <a:lvl9pPr lvl="8" rtl="0">
              <a:buNone/>
              <a:defRPr>
                <a:solidFill>
                  <a:srgbClr val="D9D9D9"/>
                </a:solidFill>
              </a:defRPr>
            </a:lvl9pPr>
          </a:lstStyle>
          <a:p>
            <a:pPr marL="0" lvl="0" indent="0" algn="l" rtl="0">
              <a:spcBef>
                <a:spcPts val="0"/>
              </a:spcBef>
              <a:spcAft>
                <a:spcPts val="0"/>
              </a:spcAft>
              <a:buNone/>
            </a:pPr>
            <a:endParaRPr dirty="0"/>
          </a:p>
          <a:p>
            <a:pPr marL="0" lvl="0" indent="0" algn="l" rtl="0">
              <a:spcBef>
                <a:spcPts val="0"/>
              </a:spcBef>
              <a:spcAft>
                <a:spcPts val="0"/>
              </a:spcAft>
              <a:buNone/>
            </a:pPr>
            <a:fld id="{00000000-1234-1234-1234-123412341234}" type="slidenum">
              <a:rPr lang="es" sz="1200">
                <a:solidFill>
                  <a:srgbClr val="B7B7B7"/>
                </a:solidFill>
                <a:latin typeface="Arvo"/>
                <a:ea typeface="Arvo"/>
                <a:cs typeface="Arvo"/>
                <a:sym typeface="Arvo"/>
              </a:rPr>
              <a:t>‹#›</a:t>
            </a:fld>
            <a:endParaRPr sz="1200" dirty="0">
              <a:solidFill>
                <a:srgbClr val="B7B7B7"/>
              </a:solidFill>
              <a:latin typeface="Arvo"/>
              <a:ea typeface="Arvo"/>
              <a:cs typeface="Arvo"/>
              <a:sym typeface="Arvo"/>
            </a:endParaRPr>
          </a:p>
        </p:txBody>
      </p:sp>
      <p:sp>
        <p:nvSpPr>
          <p:cNvPr id="148" name="Google Shape;148;p21"/>
          <p:cNvSpPr txBox="1">
            <a:spLocks noGrp="1"/>
          </p:cNvSpPr>
          <p:nvPr>
            <p:ph type="title"/>
          </p:nvPr>
        </p:nvSpPr>
        <p:spPr>
          <a:xfrm>
            <a:off x="626079" y="980260"/>
            <a:ext cx="3571500" cy="578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49" name="Google Shape;149;p21"/>
          <p:cNvSpPr txBox="1">
            <a:spLocks noGrp="1"/>
          </p:cNvSpPr>
          <p:nvPr>
            <p:ph type="subTitle" idx="1"/>
          </p:nvPr>
        </p:nvSpPr>
        <p:spPr>
          <a:xfrm>
            <a:off x="626079" y="2261500"/>
            <a:ext cx="3606600" cy="1941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1" name="Google Shape;151;p21"/>
          <p:cNvSpPr txBox="1">
            <a:spLocks noGrp="1"/>
          </p:cNvSpPr>
          <p:nvPr>
            <p:ph type="subTitle" idx="2"/>
          </p:nvPr>
        </p:nvSpPr>
        <p:spPr>
          <a:xfrm>
            <a:off x="5079304" y="2261500"/>
            <a:ext cx="3606600" cy="1941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794212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amp; some text slide 2">
  <p:cSld name="BIG number &amp; some text slide 2">
    <p:bg>
      <p:bgPr>
        <a:solidFill>
          <a:schemeClr val="lt1"/>
        </a:solidFill>
        <a:effectLst/>
      </p:bgPr>
    </p:bg>
    <p:spTree>
      <p:nvGrpSpPr>
        <p:cNvPr id="1" name="Shape 122"/>
        <p:cNvGrpSpPr/>
        <p:nvPr/>
      </p:nvGrpSpPr>
      <p:grpSpPr>
        <a:xfrm>
          <a:off x="0" y="0"/>
          <a:ext cx="0" cy="0"/>
          <a:chOff x="0" y="0"/>
          <a:chExt cx="0" cy="0"/>
        </a:xfrm>
      </p:grpSpPr>
      <p:sp>
        <p:nvSpPr>
          <p:cNvPr id="124" name="Google Shape;124;p16"/>
          <p:cNvSpPr txBox="1">
            <a:spLocks noGrp="1"/>
          </p:cNvSpPr>
          <p:nvPr>
            <p:ph type="title" hasCustomPrompt="1"/>
          </p:nvPr>
        </p:nvSpPr>
        <p:spPr>
          <a:xfrm>
            <a:off x="742950" y="1238100"/>
            <a:ext cx="7729500" cy="196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5" name="Google Shape;125;p16"/>
          <p:cNvSpPr txBox="1">
            <a:spLocks noGrp="1"/>
          </p:cNvSpPr>
          <p:nvPr>
            <p:ph type="sldNum" idx="12"/>
          </p:nvPr>
        </p:nvSpPr>
        <p:spPr>
          <a:xfrm>
            <a:off x="8548658" y="4663217"/>
            <a:ext cx="548700" cy="393600"/>
          </a:xfrm>
          <a:prstGeom prst="rect">
            <a:avLst/>
          </a:prstGeom>
        </p:spPr>
        <p:txBody>
          <a:bodyPr spcFirstLastPara="1" wrap="square" lIns="91425" tIns="91425" rIns="91425" bIns="91425" anchor="ctr" anchorCtr="0">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marL="0" lvl="0" indent="0" algn="l" rtl="0">
              <a:spcBef>
                <a:spcPts val="0"/>
              </a:spcBef>
              <a:spcAft>
                <a:spcPts val="0"/>
              </a:spcAft>
              <a:buNone/>
            </a:pPr>
            <a:fld id="{00000000-1234-1234-1234-123412341234}" type="slidenum">
              <a:rPr lang="es"/>
              <a:t>‹#›</a:t>
            </a:fld>
            <a:endParaRPr dirty="0"/>
          </a:p>
        </p:txBody>
      </p:sp>
      <p:sp>
        <p:nvSpPr>
          <p:cNvPr id="126" name="Google Shape;126;p16"/>
          <p:cNvSpPr txBox="1">
            <a:spLocks noGrp="1"/>
          </p:cNvSpPr>
          <p:nvPr>
            <p:ph type="subTitle" idx="1"/>
          </p:nvPr>
        </p:nvSpPr>
        <p:spPr>
          <a:xfrm>
            <a:off x="2433300" y="3015325"/>
            <a:ext cx="4277400" cy="64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sz="1400">
                <a:solidFill>
                  <a:schemeClr val="lt1"/>
                </a:solidFill>
              </a:defRPr>
            </a:lvl3pPr>
            <a:lvl4pPr lvl="3" algn="ctr" rtl="0">
              <a:lnSpc>
                <a:spcPct val="100000"/>
              </a:lnSpc>
              <a:spcBef>
                <a:spcPts val="0"/>
              </a:spcBef>
              <a:spcAft>
                <a:spcPts val="0"/>
              </a:spcAft>
              <a:buClr>
                <a:schemeClr val="lt1"/>
              </a:buClr>
              <a:buSzPts val="1400"/>
              <a:buNone/>
              <a:defRPr sz="1400">
                <a:solidFill>
                  <a:schemeClr val="lt1"/>
                </a:solidFill>
              </a:defRPr>
            </a:lvl4pPr>
            <a:lvl5pPr lvl="4" algn="ctr" rtl="0">
              <a:lnSpc>
                <a:spcPct val="100000"/>
              </a:lnSpc>
              <a:spcBef>
                <a:spcPts val="0"/>
              </a:spcBef>
              <a:spcAft>
                <a:spcPts val="0"/>
              </a:spcAft>
              <a:buClr>
                <a:schemeClr val="lt1"/>
              </a:buClr>
              <a:buSzPts val="1400"/>
              <a:buNone/>
              <a:defRPr sz="1400">
                <a:solidFill>
                  <a:schemeClr val="lt1"/>
                </a:solidFill>
              </a:defRPr>
            </a:lvl5pPr>
            <a:lvl6pPr lvl="5" algn="ctr" rtl="0">
              <a:lnSpc>
                <a:spcPct val="100000"/>
              </a:lnSpc>
              <a:spcBef>
                <a:spcPts val="0"/>
              </a:spcBef>
              <a:spcAft>
                <a:spcPts val="0"/>
              </a:spcAft>
              <a:buClr>
                <a:schemeClr val="lt1"/>
              </a:buClr>
              <a:buSzPts val="1400"/>
              <a:buNone/>
              <a:defRPr sz="1400">
                <a:solidFill>
                  <a:schemeClr val="lt1"/>
                </a:solidFill>
              </a:defRPr>
            </a:lvl6pPr>
            <a:lvl7pPr lvl="6" algn="ctr" rtl="0">
              <a:lnSpc>
                <a:spcPct val="100000"/>
              </a:lnSpc>
              <a:spcBef>
                <a:spcPts val="0"/>
              </a:spcBef>
              <a:spcAft>
                <a:spcPts val="0"/>
              </a:spcAft>
              <a:buClr>
                <a:schemeClr val="lt1"/>
              </a:buClr>
              <a:buSzPts val="1400"/>
              <a:buNone/>
              <a:defRPr sz="1400">
                <a:solidFill>
                  <a:schemeClr val="lt1"/>
                </a:solidFill>
              </a:defRPr>
            </a:lvl7pPr>
            <a:lvl8pPr lvl="7" algn="ctr" rtl="0">
              <a:lnSpc>
                <a:spcPct val="100000"/>
              </a:lnSpc>
              <a:spcBef>
                <a:spcPts val="0"/>
              </a:spcBef>
              <a:spcAft>
                <a:spcPts val="0"/>
              </a:spcAft>
              <a:buClr>
                <a:schemeClr val="lt1"/>
              </a:buClr>
              <a:buSzPts val="1400"/>
              <a:buNone/>
              <a:defRPr sz="1400">
                <a:solidFill>
                  <a:schemeClr val="lt1"/>
                </a:solidFill>
              </a:defRPr>
            </a:lvl8pPr>
            <a:lvl9pPr lvl="8" algn="ctr" rtl="0">
              <a:lnSpc>
                <a:spcPct val="100000"/>
              </a:lnSpc>
              <a:spcBef>
                <a:spcPts val="0"/>
              </a:spcBef>
              <a:spcAft>
                <a:spcPts val="0"/>
              </a:spcAft>
              <a:buClr>
                <a:schemeClr val="lt1"/>
              </a:buClr>
              <a:buSzPts val="1400"/>
              <a:buNone/>
              <a:defRPr sz="1400">
                <a:solidFill>
                  <a:schemeClr val="lt1"/>
                </a:solidFill>
              </a:defRPr>
            </a:lvl9pPr>
          </a:lstStyle>
          <a:p>
            <a:endParaRPr/>
          </a:p>
        </p:txBody>
      </p:sp>
    </p:spTree>
    <p:extLst>
      <p:ext uri="{BB962C8B-B14F-4D97-AF65-F5344CB8AC3E}">
        <p14:creationId xmlns:p14="http://schemas.microsoft.com/office/powerpoint/2010/main" val="1254744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lt1"/>
        </a:solidFill>
        <a:effectLst/>
      </p:bgPr>
    </p:bg>
    <p:spTree>
      <p:nvGrpSpPr>
        <p:cNvPr id="1" name="Shape 45"/>
        <p:cNvGrpSpPr/>
        <p:nvPr/>
      </p:nvGrpSpPr>
      <p:grpSpPr>
        <a:xfrm>
          <a:off x="0" y="0"/>
          <a:ext cx="0" cy="0"/>
          <a:chOff x="0" y="0"/>
          <a:chExt cx="0" cy="0"/>
        </a:xfrm>
      </p:grpSpPr>
      <p:sp>
        <p:nvSpPr>
          <p:cNvPr id="47" name="Google Shape;47;p7"/>
          <p:cNvSpPr txBox="1">
            <a:spLocks noGrp="1"/>
          </p:cNvSpPr>
          <p:nvPr>
            <p:ph type="subTitle" idx="1"/>
          </p:nvPr>
        </p:nvSpPr>
        <p:spPr>
          <a:xfrm>
            <a:off x="1894475" y="1126950"/>
            <a:ext cx="5397600" cy="2100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solidFill>
                  <a:schemeClr val="dk1"/>
                </a:solidFill>
                <a:latin typeface="Ubuntu"/>
                <a:ea typeface="Ubuntu"/>
                <a:cs typeface="Ubuntu"/>
                <a:sym typeface="Ubuntu"/>
              </a:defRPr>
            </a:lvl1pPr>
            <a:lvl2pPr lvl="1" rtl="0">
              <a:spcBef>
                <a:spcPts val="0"/>
              </a:spcBef>
              <a:spcAft>
                <a:spcPts val="0"/>
              </a:spcAft>
              <a:buNone/>
              <a:defRPr b="1">
                <a:solidFill>
                  <a:schemeClr val="dk1"/>
                </a:solidFill>
                <a:latin typeface="Arvo"/>
                <a:ea typeface="Arvo"/>
                <a:cs typeface="Arvo"/>
                <a:sym typeface="Arvo"/>
              </a:defRPr>
            </a:lvl2pPr>
            <a:lvl3pPr lvl="2" rtl="0">
              <a:spcBef>
                <a:spcPts val="0"/>
              </a:spcBef>
              <a:spcAft>
                <a:spcPts val="0"/>
              </a:spcAft>
              <a:buNone/>
              <a:defRPr b="1">
                <a:solidFill>
                  <a:schemeClr val="dk1"/>
                </a:solidFill>
                <a:latin typeface="Arvo"/>
                <a:ea typeface="Arvo"/>
                <a:cs typeface="Arvo"/>
                <a:sym typeface="Arvo"/>
              </a:defRPr>
            </a:lvl3pPr>
            <a:lvl4pPr lvl="3" rtl="0">
              <a:spcBef>
                <a:spcPts val="0"/>
              </a:spcBef>
              <a:spcAft>
                <a:spcPts val="0"/>
              </a:spcAft>
              <a:buNone/>
              <a:defRPr b="1">
                <a:solidFill>
                  <a:schemeClr val="dk1"/>
                </a:solidFill>
                <a:latin typeface="Arvo"/>
                <a:ea typeface="Arvo"/>
                <a:cs typeface="Arvo"/>
                <a:sym typeface="Arvo"/>
              </a:defRPr>
            </a:lvl4pPr>
            <a:lvl5pPr lvl="4" rtl="0">
              <a:spcBef>
                <a:spcPts val="0"/>
              </a:spcBef>
              <a:spcAft>
                <a:spcPts val="0"/>
              </a:spcAft>
              <a:buNone/>
              <a:defRPr b="1">
                <a:solidFill>
                  <a:schemeClr val="dk1"/>
                </a:solidFill>
                <a:latin typeface="Arvo"/>
                <a:ea typeface="Arvo"/>
                <a:cs typeface="Arvo"/>
                <a:sym typeface="Arvo"/>
              </a:defRPr>
            </a:lvl5pPr>
            <a:lvl6pPr lvl="5" rtl="0">
              <a:spcBef>
                <a:spcPts val="0"/>
              </a:spcBef>
              <a:spcAft>
                <a:spcPts val="0"/>
              </a:spcAft>
              <a:buNone/>
              <a:defRPr b="1">
                <a:solidFill>
                  <a:schemeClr val="dk1"/>
                </a:solidFill>
                <a:latin typeface="Arvo"/>
                <a:ea typeface="Arvo"/>
                <a:cs typeface="Arvo"/>
                <a:sym typeface="Arvo"/>
              </a:defRPr>
            </a:lvl6pPr>
            <a:lvl7pPr lvl="6" rtl="0">
              <a:spcBef>
                <a:spcPts val="0"/>
              </a:spcBef>
              <a:spcAft>
                <a:spcPts val="0"/>
              </a:spcAft>
              <a:buNone/>
              <a:defRPr b="1">
                <a:solidFill>
                  <a:schemeClr val="dk1"/>
                </a:solidFill>
                <a:latin typeface="Arvo"/>
                <a:ea typeface="Arvo"/>
                <a:cs typeface="Arvo"/>
                <a:sym typeface="Arvo"/>
              </a:defRPr>
            </a:lvl7pPr>
            <a:lvl8pPr lvl="7" rtl="0">
              <a:spcBef>
                <a:spcPts val="0"/>
              </a:spcBef>
              <a:spcAft>
                <a:spcPts val="0"/>
              </a:spcAft>
              <a:buNone/>
              <a:defRPr b="1">
                <a:solidFill>
                  <a:schemeClr val="dk1"/>
                </a:solidFill>
                <a:latin typeface="Arvo"/>
                <a:ea typeface="Arvo"/>
                <a:cs typeface="Arvo"/>
                <a:sym typeface="Arvo"/>
              </a:defRPr>
            </a:lvl8pPr>
            <a:lvl9pPr lvl="8" rtl="0">
              <a:spcBef>
                <a:spcPts val="0"/>
              </a:spcBef>
              <a:spcAft>
                <a:spcPts val="0"/>
              </a:spcAft>
              <a:buNone/>
              <a:defRPr b="1">
                <a:solidFill>
                  <a:schemeClr val="dk1"/>
                </a:solidFill>
                <a:latin typeface="Arvo"/>
                <a:ea typeface="Arvo"/>
                <a:cs typeface="Arvo"/>
                <a:sym typeface="Arvo"/>
              </a:defRPr>
            </a:lvl9pPr>
          </a:lstStyle>
          <a:p>
            <a:endParaRPr/>
          </a:p>
        </p:txBody>
      </p:sp>
      <p:sp>
        <p:nvSpPr>
          <p:cNvPr id="48" name="Google Shape;48;p7"/>
          <p:cNvSpPr txBox="1">
            <a:spLocks noGrp="1"/>
          </p:cNvSpPr>
          <p:nvPr>
            <p:ph type="sldNum" idx="12"/>
          </p:nvPr>
        </p:nvSpPr>
        <p:spPr>
          <a:xfrm>
            <a:off x="8548658" y="4663217"/>
            <a:ext cx="548700" cy="393600"/>
          </a:xfrm>
          <a:prstGeom prst="rect">
            <a:avLst/>
          </a:prstGeom>
        </p:spPr>
        <p:txBody>
          <a:bodyPr spcFirstLastPara="1" wrap="square" lIns="91425" tIns="91425" rIns="91425" bIns="91425" anchor="ctr" anchorCtr="0">
            <a:noAutofit/>
          </a:bodyPr>
          <a:lstStyle>
            <a:lvl1pPr lvl="0" rtl="0">
              <a:buNone/>
              <a:defRPr sz="1200">
                <a:solidFill>
                  <a:srgbClr val="CCCCCC"/>
                </a:solidFill>
                <a:latin typeface="Arvo"/>
                <a:ea typeface="Arvo"/>
                <a:cs typeface="Arvo"/>
                <a:sym typeface="Arvo"/>
              </a:defRPr>
            </a:lvl1pPr>
            <a:lvl2pPr lvl="1" rtl="0">
              <a:buNone/>
              <a:defRPr sz="1200">
                <a:solidFill>
                  <a:srgbClr val="CCCCCC"/>
                </a:solidFill>
                <a:latin typeface="Arvo"/>
                <a:ea typeface="Arvo"/>
                <a:cs typeface="Arvo"/>
                <a:sym typeface="Arvo"/>
              </a:defRPr>
            </a:lvl2pPr>
            <a:lvl3pPr lvl="2" rtl="0">
              <a:buNone/>
              <a:defRPr sz="1200">
                <a:solidFill>
                  <a:srgbClr val="CCCCCC"/>
                </a:solidFill>
                <a:latin typeface="Arvo"/>
                <a:ea typeface="Arvo"/>
                <a:cs typeface="Arvo"/>
                <a:sym typeface="Arvo"/>
              </a:defRPr>
            </a:lvl3pPr>
            <a:lvl4pPr lvl="3" rtl="0">
              <a:buNone/>
              <a:defRPr sz="1200">
                <a:solidFill>
                  <a:srgbClr val="CCCCCC"/>
                </a:solidFill>
                <a:latin typeface="Arvo"/>
                <a:ea typeface="Arvo"/>
                <a:cs typeface="Arvo"/>
                <a:sym typeface="Arvo"/>
              </a:defRPr>
            </a:lvl4pPr>
            <a:lvl5pPr lvl="4" rtl="0">
              <a:buNone/>
              <a:defRPr sz="1200">
                <a:solidFill>
                  <a:srgbClr val="CCCCCC"/>
                </a:solidFill>
                <a:latin typeface="Arvo"/>
                <a:ea typeface="Arvo"/>
                <a:cs typeface="Arvo"/>
                <a:sym typeface="Arvo"/>
              </a:defRPr>
            </a:lvl5pPr>
            <a:lvl6pPr lvl="5" rtl="0">
              <a:buNone/>
              <a:defRPr sz="1200">
                <a:solidFill>
                  <a:srgbClr val="CCCCCC"/>
                </a:solidFill>
                <a:latin typeface="Arvo"/>
                <a:ea typeface="Arvo"/>
                <a:cs typeface="Arvo"/>
                <a:sym typeface="Arvo"/>
              </a:defRPr>
            </a:lvl6pPr>
            <a:lvl7pPr lvl="6" rtl="0">
              <a:buNone/>
              <a:defRPr sz="1200">
                <a:solidFill>
                  <a:srgbClr val="CCCCCC"/>
                </a:solidFill>
                <a:latin typeface="Arvo"/>
                <a:ea typeface="Arvo"/>
                <a:cs typeface="Arvo"/>
                <a:sym typeface="Arvo"/>
              </a:defRPr>
            </a:lvl7pPr>
            <a:lvl8pPr lvl="7" rtl="0">
              <a:buNone/>
              <a:defRPr sz="1200">
                <a:solidFill>
                  <a:srgbClr val="CCCCCC"/>
                </a:solidFill>
                <a:latin typeface="Arvo"/>
                <a:ea typeface="Arvo"/>
                <a:cs typeface="Arvo"/>
                <a:sym typeface="Arvo"/>
              </a:defRPr>
            </a:lvl8pPr>
            <a:lvl9pPr lvl="8" rtl="0">
              <a:buNone/>
              <a:defRPr sz="1200">
                <a:solidFill>
                  <a:srgbClr val="CCCCCC"/>
                </a:solidFill>
                <a:latin typeface="Arvo"/>
                <a:ea typeface="Arvo"/>
                <a:cs typeface="Arvo"/>
                <a:sym typeface="Arvo"/>
              </a:defRPr>
            </a:lvl9pPr>
          </a:lstStyle>
          <a:p>
            <a:pPr marL="0" lvl="0" indent="0" algn="l" rtl="0">
              <a:spcBef>
                <a:spcPts val="0"/>
              </a:spcBef>
              <a:spcAft>
                <a:spcPts val="0"/>
              </a:spcAft>
              <a:buNone/>
            </a:pPr>
            <a:fld id="{00000000-1234-1234-1234-123412341234}" type="slidenum">
              <a:rPr lang="es"/>
              <a:t>‹#›</a:t>
            </a:fld>
            <a:endParaRPr dirty="0"/>
          </a:p>
        </p:txBody>
      </p:sp>
      <p:sp>
        <p:nvSpPr>
          <p:cNvPr id="49" name="Google Shape;49;p7"/>
          <p:cNvSpPr txBox="1">
            <a:spLocks noGrp="1"/>
          </p:cNvSpPr>
          <p:nvPr>
            <p:ph type="subTitle" idx="2"/>
          </p:nvPr>
        </p:nvSpPr>
        <p:spPr>
          <a:xfrm>
            <a:off x="1894475" y="2977400"/>
            <a:ext cx="2920800" cy="57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Tree>
    <p:extLst>
      <p:ext uri="{BB962C8B-B14F-4D97-AF65-F5344CB8AC3E}">
        <p14:creationId xmlns:p14="http://schemas.microsoft.com/office/powerpoint/2010/main" val="4106368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quare with title and text">
  <p:cSld name="Square with title and text">
    <p:bg>
      <p:bgPr>
        <a:solidFill>
          <a:schemeClr val="lt1"/>
        </a:solidFill>
        <a:effectLst/>
      </p:bgPr>
    </p:bg>
    <p:spTree>
      <p:nvGrpSpPr>
        <p:cNvPr id="1" name="Shape 139"/>
        <p:cNvGrpSpPr/>
        <p:nvPr/>
      </p:nvGrpSpPr>
      <p:grpSpPr>
        <a:xfrm>
          <a:off x="0" y="0"/>
          <a:ext cx="0" cy="0"/>
          <a:chOff x="0" y="0"/>
          <a:chExt cx="0" cy="0"/>
        </a:xfrm>
      </p:grpSpPr>
      <p:sp>
        <p:nvSpPr>
          <p:cNvPr id="140" name="Google Shape;140;p20"/>
          <p:cNvSpPr txBox="1">
            <a:spLocks noGrp="1"/>
          </p:cNvSpPr>
          <p:nvPr>
            <p:ph type="sldNum" idx="12"/>
          </p:nvPr>
        </p:nvSpPr>
        <p:spPr>
          <a:xfrm>
            <a:off x="8548658" y="4663217"/>
            <a:ext cx="548700" cy="393600"/>
          </a:xfrm>
          <a:prstGeom prst="rect">
            <a:avLst/>
          </a:prstGeom>
        </p:spPr>
        <p:txBody>
          <a:bodyPr spcFirstLastPara="1" wrap="square" lIns="91425" tIns="91425" rIns="91425" bIns="91425" anchor="ctr" anchorCtr="0">
            <a:noAutofit/>
          </a:bodyPr>
          <a:lstStyle>
            <a:lvl1pPr lvl="0" rtl="0">
              <a:buNone/>
              <a:defRPr sz="1200">
                <a:solidFill>
                  <a:srgbClr val="D9D9D9"/>
                </a:solidFill>
                <a:latin typeface="Arvo"/>
                <a:ea typeface="Arvo"/>
                <a:cs typeface="Arvo"/>
                <a:sym typeface="Arvo"/>
              </a:defRPr>
            </a:lvl1pPr>
            <a:lvl2pPr lvl="1" rtl="0">
              <a:buNone/>
              <a:defRPr sz="1200">
                <a:solidFill>
                  <a:srgbClr val="D9D9D9"/>
                </a:solidFill>
                <a:latin typeface="Arvo"/>
                <a:ea typeface="Arvo"/>
                <a:cs typeface="Arvo"/>
                <a:sym typeface="Arvo"/>
              </a:defRPr>
            </a:lvl2pPr>
            <a:lvl3pPr lvl="2" rtl="0">
              <a:buNone/>
              <a:defRPr sz="1200">
                <a:solidFill>
                  <a:srgbClr val="D9D9D9"/>
                </a:solidFill>
                <a:latin typeface="Arvo"/>
                <a:ea typeface="Arvo"/>
                <a:cs typeface="Arvo"/>
                <a:sym typeface="Arvo"/>
              </a:defRPr>
            </a:lvl3pPr>
            <a:lvl4pPr lvl="3" rtl="0">
              <a:buNone/>
              <a:defRPr sz="1200">
                <a:solidFill>
                  <a:srgbClr val="D9D9D9"/>
                </a:solidFill>
                <a:latin typeface="Arvo"/>
                <a:ea typeface="Arvo"/>
                <a:cs typeface="Arvo"/>
                <a:sym typeface="Arvo"/>
              </a:defRPr>
            </a:lvl4pPr>
            <a:lvl5pPr lvl="4" rtl="0">
              <a:buNone/>
              <a:defRPr sz="1200">
                <a:solidFill>
                  <a:srgbClr val="D9D9D9"/>
                </a:solidFill>
                <a:latin typeface="Arvo"/>
                <a:ea typeface="Arvo"/>
                <a:cs typeface="Arvo"/>
                <a:sym typeface="Arvo"/>
              </a:defRPr>
            </a:lvl5pPr>
            <a:lvl6pPr lvl="5" rtl="0">
              <a:buNone/>
              <a:defRPr sz="1200">
                <a:solidFill>
                  <a:srgbClr val="D9D9D9"/>
                </a:solidFill>
                <a:latin typeface="Arvo"/>
                <a:ea typeface="Arvo"/>
                <a:cs typeface="Arvo"/>
                <a:sym typeface="Arvo"/>
              </a:defRPr>
            </a:lvl6pPr>
            <a:lvl7pPr lvl="6" rtl="0">
              <a:buNone/>
              <a:defRPr sz="1200">
                <a:solidFill>
                  <a:srgbClr val="D9D9D9"/>
                </a:solidFill>
                <a:latin typeface="Arvo"/>
                <a:ea typeface="Arvo"/>
                <a:cs typeface="Arvo"/>
                <a:sym typeface="Arvo"/>
              </a:defRPr>
            </a:lvl7pPr>
            <a:lvl8pPr lvl="7" rtl="0">
              <a:buNone/>
              <a:defRPr sz="1200">
                <a:solidFill>
                  <a:srgbClr val="D9D9D9"/>
                </a:solidFill>
                <a:latin typeface="Arvo"/>
                <a:ea typeface="Arvo"/>
                <a:cs typeface="Arvo"/>
                <a:sym typeface="Arvo"/>
              </a:defRPr>
            </a:lvl8pPr>
            <a:lvl9pPr lvl="8" rtl="0">
              <a:buNone/>
              <a:defRPr sz="1200">
                <a:solidFill>
                  <a:srgbClr val="D9D9D9"/>
                </a:solidFill>
                <a:latin typeface="Arvo"/>
                <a:ea typeface="Arvo"/>
                <a:cs typeface="Arvo"/>
                <a:sym typeface="Arvo"/>
              </a:defRPr>
            </a:lvl9pPr>
          </a:lstStyle>
          <a:p>
            <a:pPr marL="0" lvl="0" indent="0" algn="l" rtl="0">
              <a:spcBef>
                <a:spcPts val="0"/>
              </a:spcBef>
              <a:spcAft>
                <a:spcPts val="0"/>
              </a:spcAft>
              <a:buNone/>
            </a:pPr>
            <a:fld id="{00000000-1234-1234-1234-123412341234}" type="slidenum">
              <a:rPr lang="es"/>
              <a:t>‹#›</a:t>
            </a:fld>
            <a:endParaRPr dirty="0"/>
          </a:p>
        </p:txBody>
      </p:sp>
      <p:sp>
        <p:nvSpPr>
          <p:cNvPr id="142" name="Google Shape;142;p20"/>
          <p:cNvSpPr txBox="1">
            <a:spLocks noGrp="1"/>
          </p:cNvSpPr>
          <p:nvPr>
            <p:ph type="title"/>
          </p:nvPr>
        </p:nvSpPr>
        <p:spPr>
          <a:xfrm>
            <a:off x="737850" y="980260"/>
            <a:ext cx="3571500" cy="578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43" name="Google Shape;143;p20"/>
          <p:cNvSpPr txBox="1">
            <a:spLocks noGrp="1"/>
          </p:cNvSpPr>
          <p:nvPr>
            <p:ph type="subTitle" idx="1"/>
          </p:nvPr>
        </p:nvSpPr>
        <p:spPr>
          <a:xfrm>
            <a:off x="737850" y="2261500"/>
            <a:ext cx="3606600" cy="194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101638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31901871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30177565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56604476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292326490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421743958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125572210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217799053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4/30/2020</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marL="0" lvl="0" indent="0" algn="l" rtl="0">
              <a:spcBef>
                <a:spcPts val="0"/>
              </a:spcBef>
              <a:spcAft>
                <a:spcPts val="0"/>
              </a:spcAft>
              <a:buNone/>
            </a:pPr>
            <a:fld id="{00000000-1234-1234-1234-123412341234}" type="slidenum">
              <a:rPr lang="es" smtClean="0"/>
              <a:t>‹#›</a:t>
            </a:fld>
            <a:endParaRPr lang="es"/>
          </a:p>
        </p:txBody>
      </p:sp>
    </p:spTree>
    <p:extLst>
      <p:ext uri="{BB962C8B-B14F-4D97-AF65-F5344CB8AC3E}">
        <p14:creationId xmlns:p14="http://schemas.microsoft.com/office/powerpoint/2010/main" val="22900604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026" name="Picture 2" descr="C:\Users\Lakshmi Unnithan\Desktop\84835442_916583245404151_60424974905429196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99" y="301736"/>
            <a:ext cx="3299164" cy="43988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DD61E1-8502-4683-9DBC-8052FA94088C}"/>
              </a:ext>
            </a:extLst>
          </p:cNvPr>
          <p:cNvSpPr txBox="1"/>
          <p:nvPr/>
        </p:nvSpPr>
        <p:spPr>
          <a:xfrm>
            <a:off x="4120443" y="1659471"/>
            <a:ext cx="4254558" cy="1938992"/>
          </a:xfrm>
          <a:prstGeom prst="rect">
            <a:avLst/>
          </a:prstGeom>
          <a:noFill/>
        </p:spPr>
        <p:txBody>
          <a:bodyPr wrap="square" rtlCol="0">
            <a:spAutoFit/>
          </a:bodyPr>
          <a:lstStyle/>
          <a:p>
            <a:r>
              <a:rPr lang="en-US" sz="2400" b="1" dirty="0">
                <a:latin typeface="Batang" panose="02030600000101010101" pitchFamily="18" charset="-127"/>
                <a:ea typeface="Batang" panose="02030600000101010101" pitchFamily="18" charset="-127"/>
                <a:cs typeface="Arial" panose="020B0604020202020204" pitchFamily="34" charset="0"/>
              </a:rPr>
              <a:t>Food Transformation Systems</a:t>
            </a:r>
            <a:br>
              <a:rPr lang="en-US" sz="3600" b="1" dirty="0">
                <a:latin typeface="Batang" panose="02030600000101010101" pitchFamily="18" charset="-127"/>
                <a:ea typeface="Batang" panose="02030600000101010101" pitchFamily="18" charset="-127"/>
                <a:cs typeface="Arial" panose="020B0604020202020204" pitchFamily="34" charset="0"/>
              </a:rPr>
            </a:br>
            <a:br>
              <a:rPr lang="en-US" sz="3600" dirty="0">
                <a:latin typeface="Batang" panose="02030600000101010101" pitchFamily="18" charset="-127"/>
                <a:ea typeface="Batang" panose="02030600000101010101" pitchFamily="18" charset="-127"/>
                <a:cs typeface="Arial" panose="020B0604020202020204" pitchFamily="34" charset="0"/>
              </a:rPr>
            </a:br>
            <a:r>
              <a:rPr lang="en-US" dirty="0">
                <a:latin typeface="Batang" panose="02030600000101010101" pitchFamily="18" charset="-127"/>
                <a:ea typeface="Batang" panose="02030600000101010101" pitchFamily="18" charset="-127"/>
                <a:cs typeface="Arial" panose="020B0604020202020204" pitchFamily="34" charset="0"/>
              </a:rPr>
              <a:t>Dr Lakshmi Unnithan</a:t>
            </a:r>
            <a:br>
              <a:rPr lang="en-US" dirty="0">
                <a:latin typeface="Batang" panose="02030600000101010101" pitchFamily="18" charset="-127"/>
                <a:ea typeface="Batang" panose="02030600000101010101" pitchFamily="18" charset="-127"/>
                <a:cs typeface="Arial" panose="020B0604020202020204" pitchFamily="34" charset="0"/>
              </a:rPr>
            </a:br>
            <a:r>
              <a:rPr lang="en-US" dirty="0">
                <a:latin typeface="Batang" panose="02030600000101010101" pitchFamily="18" charset="-127"/>
                <a:ea typeface="Batang" panose="02030600000101010101" pitchFamily="18" charset="-127"/>
                <a:cs typeface="Arial" panose="020B0604020202020204" pitchFamily="34" charset="0"/>
              </a:rPr>
              <a:t>Editor, Agriculture World</a:t>
            </a:r>
            <a:endParaRPr lang="en-US" dirty="0">
              <a:latin typeface="Batang" panose="02030600000101010101" pitchFamily="18" charset="-127"/>
              <a:ea typeface="Batang" panose="02030600000101010101" pitchFamily="18" charset="-12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539" y="700094"/>
            <a:ext cx="5948040" cy="424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5411" y="845134"/>
            <a:ext cx="2050740" cy="3323987"/>
          </a:xfrm>
          <a:prstGeom prst="rect">
            <a:avLst/>
          </a:prstGeom>
        </p:spPr>
        <p:txBody>
          <a:bodyPr wrap="square">
            <a:spAutoFit/>
          </a:bodyPr>
          <a:lstStyle/>
          <a:p>
            <a:pPr marL="457200" lvl="0" indent="-317500">
              <a:buClr>
                <a:srgbClr val="999999"/>
              </a:buClr>
              <a:buSzPts val="1400"/>
            </a:pPr>
            <a:r>
              <a:rPr lang="en-US" sz="1400" b="1" dirty="0">
                <a:latin typeface="Batang" panose="02030600000101010101" pitchFamily="18" charset="-127"/>
                <a:ea typeface="Batang" panose="02030600000101010101" pitchFamily="18" charset="-127"/>
                <a:cs typeface="Arial" panose="020B0604020202020204" pitchFamily="34" charset="0"/>
                <a:sym typeface="Ubuntu Light"/>
              </a:rPr>
              <a:t>Urban Fruit Walls </a:t>
            </a:r>
          </a:p>
          <a:p>
            <a:pPr marL="457200" lvl="0" indent="-317500">
              <a:buClr>
                <a:srgbClr val="999999"/>
              </a:buClr>
              <a:buSzPts val="1400"/>
            </a:pPr>
            <a:endParaRPr lang="en-US" sz="1400" dirty="0">
              <a:latin typeface="Batang" panose="02030600000101010101" pitchFamily="18" charset="-127"/>
              <a:ea typeface="Batang" panose="02030600000101010101" pitchFamily="18" charset="-127"/>
              <a:cs typeface="Arial" panose="020B0604020202020204" pitchFamily="34" charset="0"/>
              <a:sym typeface="Ubuntu Light"/>
            </a:endParaRPr>
          </a:p>
          <a:p>
            <a:pPr marL="112713" lvl="0">
              <a:buClr>
                <a:srgbClr val="999999"/>
              </a:buClr>
              <a:buSzPts val="1400"/>
            </a:pPr>
            <a:r>
              <a:rPr lang="en-US" sz="1400" dirty="0">
                <a:latin typeface="Batang" panose="02030600000101010101" pitchFamily="18" charset="-127"/>
                <a:ea typeface="Batang" panose="02030600000101010101" pitchFamily="18" charset="-127"/>
                <a:cs typeface="Arial" panose="020B0604020202020204" pitchFamily="34" charset="0"/>
                <a:sym typeface="Ubuntu Light"/>
              </a:rPr>
              <a:t>Urban Farming in the 1600s. These crops were grown surrounded by massive "fruit walls", which stored the heat from the sun and released it at night, creating a microclimate that could increase the temperature by more than 10°C </a:t>
            </a:r>
            <a:r>
              <a:rPr lang="en-US" sz="1400" b="1" dirty="0">
                <a:solidFill>
                  <a:srgbClr val="999999"/>
                </a:solidFill>
                <a:latin typeface="Batang" panose="02030600000101010101" pitchFamily="18" charset="-127"/>
                <a:ea typeface="Batang" panose="02030600000101010101" pitchFamily="18" charset="-127"/>
                <a:cs typeface="Arial" panose="020B0604020202020204" pitchFamily="34" charset="0"/>
                <a:sym typeface="Ubuntu Light"/>
              </a:rPr>
              <a:t>	</a:t>
            </a:r>
          </a:p>
        </p:txBody>
      </p:sp>
      <p:sp>
        <p:nvSpPr>
          <p:cNvPr id="2" name="Rectangle 1"/>
          <p:cNvSpPr/>
          <p:nvPr/>
        </p:nvSpPr>
        <p:spPr>
          <a:xfrm>
            <a:off x="2370338" y="266330"/>
            <a:ext cx="5060272" cy="369332"/>
          </a:xfrm>
          <a:prstGeom prst="rect">
            <a:avLst/>
          </a:prstGeom>
        </p:spPr>
        <p:txBody>
          <a:bodyPr wrap="square">
            <a:spAutoFit/>
          </a:bodyPr>
          <a:lstStyle/>
          <a:p>
            <a:r>
              <a:rPr lang="en-US" b="1" dirty="0">
                <a:latin typeface="Times New Roman"/>
                <a:ea typeface="Calibri"/>
              </a:rPr>
              <a:t>     Cities across the Globe Committed to Action </a:t>
            </a:r>
            <a:endParaRPr lang="en-US" dirty="0"/>
          </a:p>
        </p:txBody>
      </p:sp>
    </p:spTree>
    <p:extLst>
      <p:ext uri="{BB962C8B-B14F-4D97-AF65-F5344CB8AC3E}">
        <p14:creationId xmlns:p14="http://schemas.microsoft.com/office/powerpoint/2010/main" val="344357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901" y="76740"/>
            <a:ext cx="6462945" cy="484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277157"/>
            <a:ext cx="1748901" cy="4185761"/>
          </a:xfrm>
          <a:prstGeom prst="rect">
            <a:avLst/>
          </a:prstGeom>
        </p:spPr>
        <p:txBody>
          <a:bodyPr wrap="square">
            <a:spAutoFit/>
          </a:bodyPr>
          <a:lstStyle/>
          <a:p>
            <a:pPr lvl="0"/>
            <a:r>
              <a:rPr lang="en-US" sz="1400" b="1" dirty="0">
                <a:latin typeface="Batang" panose="02030600000101010101" pitchFamily="18" charset="-127"/>
                <a:ea typeface="Batang" panose="02030600000101010101" pitchFamily="18" charset="-127"/>
                <a:cs typeface="Arial" panose="020B0604020202020204" pitchFamily="34" charset="0"/>
              </a:rPr>
              <a:t>Chinampas</a:t>
            </a:r>
            <a:r>
              <a:rPr lang="en-US" sz="1400" dirty="0">
                <a:latin typeface="Batang" panose="02030600000101010101" pitchFamily="18" charset="-127"/>
                <a:ea typeface="Batang" panose="02030600000101010101" pitchFamily="18" charset="-127"/>
                <a:cs typeface="Arial" panose="020B0604020202020204" pitchFamily="34" charset="0"/>
              </a:rPr>
              <a:t> </a:t>
            </a:r>
          </a:p>
          <a:p>
            <a:pPr lvl="0"/>
            <a:r>
              <a:rPr lang="en-US" sz="1400" dirty="0">
                <a:latin typeface="Batang" panose="02030600000101010101" pitchFamily="18" charset="-127"/>
                <a:ea typeface="Batang" panose="02030600000101010101" pitchFamily="18" charset="-127"/>
                <a:cs typeface="Arial" panose="020B0604020202020204" pitchFamily="34" charset="0"/>
              </a:rPr>
              <a:t>Invented by the Aztec civilization in the region of Lake Xochimilco, south of Mexico City. Sometimes referred to as "floating gardens</a:t>
            </a:r>
            <a:r>
              <a:rPr lang="en-US" sz="1400" b="1" dirty="0">
                <a:latin typeface="Batang" panose="02030600000101010101" pitchFamily="18" charset="-127"/>
                <a:ea typeface="Batang" panose="02030600000101010101" pitchFamily="18" charset="-127"/>
                <a:cs typeface="Arial" panose="020B0604020202020204" pitchFamily="34" charset="0"/>
              </a:rPr>
              <a:t>," </a:t>
            </a:r>
            <a:r>
              <a:rPr lang="en-US" sz="1400" dirty="0" err="1">
                <a:latin typeface="Batang" panose="02030600000101010101" pitchFamily="18" charset="-127"/>
                <a:ea typeface="Batang" panose="02030600000101010101" pitchFamily="18" charset="-127"/>
                <a:cs typeface="Arial" panose="020B0604020202020204" pitchFamily="34" charset="0"/>
              </a:rPr>
              <a:t>Chinampas</a:t>
            </a:r>
            <a:r>
              <a:rPr lang="en-US" sz="1400" dirty="0">
                <a:latin typeface="Batang" panose="02030600000101010101" pitchFamily="18" charset="-127"/>
                <a:ea typeface="Batang" panose="02030600000101010101" pitchFamily="18" charset="-127"/>
                <a:cs typeface="Arial" panose="020B0604020202020204" pitchFamily="34" charset="0"/>
              </a:rPr>
              <a:t> are artificial islands that were created by interweaving reeds with stakes beneath the lake's surface, creating underwater fences.</a:t>
            </a:r>
          </a:p>
        </p:txBody>
      </p:sp>
    </p:spTree>
    <p:extLst>
      <p:ext uri="{BB962C8B-B14F-4D97-AF65-F5344CB8AC3E}">
        <p14:creationId xmlns:p14="http://schemas.microsoft.com/office/powerpoint/2010/main" val="340583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330" y="399494"/>
            <a:ext cx="2059619" cy="646331"/>
          </a:xfrm>
          <a:prstGeom prst="rect">
            <a:avLst/>
          </a:prstGeom>
        </p:spPr>
        <p:txBody>
          <a:bodyPr wrap="square">
            <a:spAutoFit/>
          </a:bodyPr>
          <a:lstStyle/>
          <a:p>
            <a:endParaRPr lang="en-US" dirty="0">
              <a:latin typeface="Times New Roman"/>
              <a:ea typeface="Times New Roman"/>
            </a:endParaRPr>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746" y="610916"/>
            <a:ext cx="5459767" cy="363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6330" y="311408"/>
            <a:ext cx="2587127" cy="4832092"/>
          </a:xfrm>
          <a:prstGeom prst="rect">
            <a:avLst/>
          </a:prstGeom>
        </p:spPr>
        <p:txBody>
          <a:bodyPr wrap="square">
            <a:spAutoFit/>
          </a:bodyPr>
          <a:lstStyle/>
          <a:p>
            <a:r>
              <a:rPr lang="en-US" sz="1400" b="1" dirty="0">
                <a:latin typeface="Batang" panose="02030600000101010101" pitchFamily="18" charset="-127"/>
                <a:ea typeface="Batang" panose="02030600000101010101" pitchFamily="18" charset="-127"/>
                <a:cs typeface="Arial" panose="020B0604020202020204" pitchFamily="34" charset="0"/>
              </a:rPr>
              <a:t>The Havana Model</a:t>
            </a:r>
          </a:p>
          <a:p>
            <a:r>
              <a:rPr lang="en-US" sz="1400" dirty="0">
                <a:latin typeface="Batang" panose="02030600000101010101" pitchFamily="18" charset="-127"/>
                <a:ea typeface="Batang" panose="02030600000101010101" pitchFamily="18" charset="-127"/>
                <a:cs typeface="Arial" panose="020B0604020202020204" pitchFamily="34" charset="0"/>
              </a:rPr>
              <a:t>Cubans see their urban agriculture movement as a possible solution as the world begins to grapple with increasing prices and demand for food and fuel. Many other countries have begun to use the Cuban experience as a model as locally grown, organic produce becomes more popular worldwide. In 2007, Fidel Castro warned in the first published essay after his illness: "More than three billion people in the world are being condemned to a premature death from hunger and thirst" by diverting food crops to biofuels</a:t>
            </a:r>
          </a:p>
        </p:txBody>
      </p:sp>
    </p:spTree>
    <p:extLst>
      <p:ext uri="{BB962C8B-B14F-4D97-AF65-F5344CB8AC3E}">
        <p14:creationId xmlns:p14="http://schemas.microsoft.com/office/powerpoint/2010/main" val="255348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631" y="338276"/>
            <a:ext cx="5258633" cy="350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83" y="509603"/>
            <a:ext cx="3931846" cy="333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23200" y="4009959"/>
            <a:ext cx="664716" cy="307777"/>
          </a:xfrm>
          <a:prstGeom prst="rect">
            <a:avLst/>
          </a:prstGeom>
        </p:spPr>
        <p:txBody>
          <a:bodyPr wrap="square">
            <a:spAutoFit/>
          </a:bodyPr>
          <a:lstStyle/>
          <a:p>
            <a:r>
              <a:rPr lang="en-US" sz="1400" dirty="0">
                <a:solidFill>
                  <a:prstClr val="black"/>
                </a:solidFill>
                <a:latin typeface="Batang" panose="02030600000101010101" pitchFamily="18" charset="-127"/>
                <a:ea typeface="Batang" panose="02030600000101010101" pitchFamily="18" charset="-127"/>
                <a:cs typeface="Arial" panose="020B0604020202020204" pitchFamily="34" charset="0"/>
              </a:rPr>
              <a:t>Cuba</a:t>
            </a:r>
            <a:endParaRPr lang="en-US" dirty="0"/>
          </a:p>
        </p:txBody>
      </p:sp>
    </p:spTree>
    <p:extLst>
      <p:ext uri="{BB962C8B-B14F-4D97-AF65-F5344CB8AC3E}">
        <p14:creationId xmlns:p14="http://schemas.microsoft.com/office/powerpoint/2010/main" val="3975756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62" y="435931"/>
            <a:ext cx="4677422"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926" y="219166"/>
            <a:ext cx="3018408" cy="4527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88321" y="4382962"/>
            <a:ext cx="614271" cy="307777"/>
          </a:xfrm>
          <a:prstGeom prst="rect">
            <a:avLst/>
          </a:prstGeom>
        </p:spPr>
        <p:txBody>
          <a:bodyPr wrap="none">
            <a:spAutoFit/>
          </a:bodyPr>
          <a:lstStyle/>
          <a:p>
            <a:pPr lvl="0"/>
            <a:r>
              <a:rPr lang="en-US" sz="1400" dirty="0">
                <a:solidFill>
                  <a:prstClr val="black"/>
                </a:solidFill>
                <a:latin typeface="Batang" panose="02030600000101010101" pitchFamily="18" charset="-127"/>
                <a:ea typeface="Batang" panose="02030600000101010101" pitchFamily="18" charset="-127"/>
                <a:cs typeface="Arial" panose="020B0604020202020204" pitchFamily="34" charset="0"/>
              </a:rPr>
              <a:t>Cuba</a:t>
            </a:r>
            <a:endParaRPr lang="en-US" dirty="0">
              <a:solidFill>
                <a:prstClr val="black"/>
              </a:solidFill>
            </a:endParaRPr>
          </a:p>
        </p:txBody>
      </p:sp>
    </p:spTree>
    <p:extLst>
      <p:ext uri="{BB962C8B-B14F-4D97-AF65-F5344CB8AC3E}">
        <p14:creationId xmlns:p14="http://schemas.microsoft.com/office/powerpoint/2010/main" val="25325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40" y="301841"/>
            <a:ext cx="5205369" cy="4145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939" y="887766"/>
            <a:ext cx="4684487" cy="311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0800000" flipV="1">
            <a:off x="3610886" y="4497295"/>
            <a:ext cx="707281" cy="307777"/>
          </a:xfrm>
          <a:prstGeom prst="rect">
            <a:avLst/>
          </a:prstGeom>
        </p:spPr>
        <p:txBody>
          <a:bodyPr wrap="square">
            <a:spAutoFit/>
          </a:bodyPr>
          <a:lstStyle/>
          <a:p>
            <a:pPr lvl="0"/>
            <a:r>
              <a:rPr lang="en-US" sz="1400" dirty="0">
                <a:solidFill>
                  <a:prstClr val="black"/>
                </a:solidFill>
                <a:latin typeface="Batang" panose="02030600000101010101" pitchFamily="18" charset="-127"/>
                <a:ea typeface="Batang" panose="02030600000101010101" pitchFamily="18" charset="-127"/>
                <a:cs typeface="Arial" panose="020B0604020202020204" pitchFamily="34" charset="0"/>
              </a:rPr>
              <a:t>Cuba</a:t>
            </a:r>
            <a:endParaRPr lang="en-US" dirty="0">
              <a:solidFill>
                <a:prstClr val="black"/>
              </a:solidFill>
            </a:endParaRPr>
          </a:p>
        </p:txBody>
      </p:sp>
    </p:spTree>
    <p:extLst>
      <p:ext uri="{BB962C8B-B14F-4D97-AF65-F5344CB8AC3E}">
        <p14:creationId xmlns:p14="http://schemas.microsoft.com/office/powerpoint/2010/main" val="115423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533" y="967666"/>
            <a:ext cx="3160450" cy="2707690"/>
          </a:xfrm>
        </p:spPr>
        <p:txBody>
          <a:bodyPr/>
          <a:lstStyle/>
          <a:p>
            <a:pPr marL="112713" indent="0"/>
            <a:r>
              <a:rPr lang="en-US" dirty="0">
                <a:latin typeface="Batang" panose="02030600000101010101" pitchFamily="18" charset="-127"/>
                <a:ea typeface="Batang" panose="02030600000101010101" pitchFamily="18" charset="-127"/>
                <a:cs typeface="Arial" panose="020B0604020202020204" pitchFamily="34" charset="0"/>
              </a:rPr>
              <a:t>International Food Policy Research Institute found that “Urban agriculture provides an estimated 15% of all food consumed in urban areas worldwide and is likely to double that share in the next couple of decades.” In contrast, Havana seems saturated with production. Indeed, 90% of Havana's produce comes from local growing.</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882" y="656948"/>
            <a:ext cx="5378758" cy="3660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087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8222" y="1016319"/>
            <a:ext cx="6222534" cy="2677656"/>
          </a:xfrm>
          <a:prstGeom prst="rect">
            <a:avLst/>
          </a:prstGeom>
        </p:spPr>
        <p:txBody>
          <a:bodyPr wrap="square">
            <a:spAutoFit/>
          </a:bodyPr>
          <a:lstStyle/>
          <a:p>
            <a:pPr marL="285750" indent="-28575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Assistance from FAO and other organizations has helped introduce various types of urban gardening in  Latin American cities.</a:t>
            </a:r>
          </a:p>
          <a:p>
            <a:endParaRPr lang="en-US" sz="1400" b="1" dirty="0">
              <a:latin typeface="Batang" panose="02030600000101010101" pitchFamily="18" charset="-127"/>
              <a:ea typeface="Batang" panose="02030600000101010101" pitchFamily="18" charset="-127"/>
              <a:cs typeface="Arial" panose="020B0604020202020204" pitchFamily="34" charset="0"/>
            </a:endParaRPr>
          </a:p>
          <a:p>
            <a:pPr marL="285750" indent="-28575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Successful urban and peri-urban agriculture include Hanoi, Shanghai. In densely populated Hong Kong, 45 percent of local vegetable needs were met through intensive cultivation on only six per cent of the land area.</a:t>
            </a:r>
          </a:p>
          <a:p>
            <a:endParaRPr lang="en-US" sz="1400" b="1" dirty="0">
              <a:latin typeface="Batang" panose="02030600000101010101" pitchFamily="18" charset="-127"/>
              <a:ea typeface="Batang" panose="02030600000101010101" pitchFamily="18" charset="-127"/>
              <a:cs typeface="Arial" panose="020B0604020202020204" pitchFamily="34" charset="0"/>
            </a:endParaRPr>
          </a:p>
          <a:p>
            <a:pPr marL="285750" indent="-28575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In a few rich countries like Japan and Netherlands (as also some developing nations in Latin America), the urban farmers are given government protection and encouragement through favorable land use regulation, tax concession, and other support measures</a:t>
            </a:r>
            <a:r>
              <a:rPr lang="en-US" sz="1400" dirty="0">
                <a:latin typeface="Arial" panose="020B0604020202020204" pitchFamily="34" charset="0"/>
                <a:ea typeface="Times New Roman"/>
                <a:cs typeface="Arial" panose="020B0604020202020204" pitchFamily="34" charset="0"/>
              </a:rPr>
              <a:t>.</a:t>
            </a:r>
            <a:endParaRPr lang="en-US" sz="1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198331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967" y="875508"/>
            <a:ext cx="4731798" cy="3541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9684" y="894738"/>
            <a:ext cx="3275860" cy="3754874"/>
          </a:xfrm>
          <a:prstGeom prst="rect">
            <a:avLst/>
          </a:prstGeom>
        </p:spPr>
        <p:txBody>
          <a:bodyPr wrap="square">
            <a:spAutoFit/>
          </a:bodyPr>
          <a:lstStyle/>
          <a:p>
            <a:r>
              <a:rPr lang="en-US" sz="1400" b="1" dirty="0">
                <a:latin typeface="Batang" panose="02030600000101010101" pitchFamily="18" charset="-127"/>
                <a:ea typeface="Batang" panose="02030600000101010101" pitchFamily="18" charset="-127"/>
                <a:cs typeface="Arial" panose="020B0604020202020204" pitchFamily="34" charset="0"/>
              </a:rPr>
              <a:t>Bangkok’s Thammasat University, one of the oldest in Thailand</a:t>
            </a:r>
            <a:r>
              <a:rPr lang="en-US" sz="1400" dirty="0">
                <a:latin typeface="Batang" panose="02030600000101010101" pitchFamily="18" charset="-127"/>
                <a:ea typeface="Batang" panose="02030600000101010101" pitchFamily="18" charset="-127"/>
                <a:cs typeface="Arial" panose="020B0604020202020204" pitchFamily="34" charset="0"/>
              </a:rPr>
              <a:t>, has a new claim to fame: Asia’s largest urban rooftop farm.</a:t>
            </a:r>
          </a:p>
          <a:p>
            <a:endParaRPr lang="en-US" sz="1400" dirty="0">
              <a:latin typeface="Batang" panose="02030600000101010101" pitchFamily="18" charset="-127"/>
              <a:ea typeface="Batang" panose="02030600000101010101" pitchFamily="18" charset="-127"/>
              <a:cs typeface="Arial" panose="020B0604020202020204" pitchFamily="34" charset="0"/>
            </a:endParaRPr>
          </a:p>
          <a:p>
            <a:r>
              <a:rPr lang="en-US" sz="1400" dirty="0">
                <a:latin typeface="Batang" panose="02030600000101010101" pitchFamily="18" charset="-127"/>
                <a:ea typeface="Batang" panose="02030600000101010101" pitchFamily="18" charset="-127"/>
                <a:cs typeface="Arial" panose="020B0604020202020204" pitchFamily="34" charset="0"/>
              </a:rPr>
              <a:t>The 7,000-square-metre space mimics rice terraces in the north of the country and can help curb some of the impacts of climate change.</a:t>
            </a:r>
          </a:p>
          <a:p>
            <a:endParaRPr lang="en-US" sz="1400" dirty="0">
              <a:latin typeface="Batang" panose="02030600000101010101" pitchFamily="18" charset="-127"/>
              <a:ea typeface="Batang" panose="02030600000101010101" pitchFamily="18" charset="-127"/>
              <a:cs typeface="Arial" panose="020B0604020202020204" pitchFamily="34" charset="0"/>
            </a:endParaRPr>
          </a:p>
          <a:p>
            <a:r>
              <a:rPr lang="en-US" sz="1400" dirty="0">
                <a:latin typeface="Batang" panose="02030600000101010101" pitchFamily="18" charset="-127"/>
                <a:ea typeface="Batang" panose="02030600000101010101" pitchFamily="18" charset="-127"/>
                <a:cs typeface="Arial" panose="020B0604020202020204" pitchFamily="34" charset="0"/>
              </a:rPr>
              <a:t>Bangkok, built on the floodplains of the ChaoPhraya River, is forecast by climate experts to sink by more than 1 centimeter annually and become one of the urban areas to be hit hardest by extreme weather conditions in the coming years.</a:t>
            </a:r>
          </a:p>
        </p:txBody>
      </p:sp>
    </p:spTree>
    <p:extLst>
      <p:ext uri="{BB962C8B-B14F-4D97-AF65-F5344CB8AC3E}">
        <p14:creationId xmlns:p14="http://schemas.microsoft.com/office/powerpoint/2010/main" val="2795254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064" y="394519"/>
            <a:ext cx="4341181" cy="307777"/>
          </a:xfrm>
          <a:prstGeom prst="rect">
            <a:avLst/>
          </a:prstGeom>
        </p:spPr>
        <p:txBody>
          <a:bodyPr wrap="square">
            <a:spAutoFit/>
          </a:bodyPr>
          <a:lstStyle/>
          <a:p>
            <a:endParaRPr lang="en-US" dirty="0"/>
          </a:p>
        </p:txBody>
      </p:sp>
      <p:sp>
        <p:nvSpPr>
          <p:cNvPr id="5" name="Rectangle 4"/>
          <p:cNvSpPr/>
          <p:nvPr/>
        </p:nvSpPr>
        <p:spPr>
          <a:xfrm>
            <a:off x="4973467" y="1256387"/>
            <a:ext cx="2963170" cy="3108543"/>
          </a:xfrm>
          <a:prstGeom prst="rect">
            <a:avLst/>
          </a:prstGeom>
        </p:spPr>
        <p:txBody>
          <a:bodyPr wrap="square">
            <a:spAutoFit/>
          </a:bodyPr>
          <a:lstStyle/>
          <a:p>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Farm One </a:t>
            </a: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is an indoor vertical farm in Manhattan using hydroponic technology to grow rare culinary herbs for New York City’s finest restaurant</a:t>
            </a:r>
          </a:p>
          <a:p>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chefs. </a:t>
            </a: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Deep beneath a South Korean mountain, a </a:t>
            </a: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high-tech farm has been built inside an abandoned tunnel.</a:t>
            </a: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 The 2,000-feet-long (600meter) tunnel is being used to grow salads, leafy greens, and strawberries</a:t>
            </a:r>
            <a:r>
              <a:rPr lang="en-US" sz="1400" dirty="0">
                <a:solidFill>
                  <a:schemeClr val="tx1"/>
                </a:solidFill>
                <a:latin typeface="Arial" panose="020B0604020202020204" pitchFamily="34" charset="0"/>
                <a:cs typeface="Arial" panose="020B0604020202020204" pitchFamily="34"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112" y="162257"/>
            <a:ext cx="3986073" cy="478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862" y="214755"/>
            <a:ext cx="3098569" cy="9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87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subTitle" idx="4294967295"/>
          </p:nvPr>
        </p:nvSpPr>
        <p:spPr>
          <a:xfrm>
            <a:off x="807869" y="3435658"/>
            <a:ext cx="7111014" cy="1500326"/>
          </a:xfrm>
          <a:prstGeom prst="rect">
            <a:avLst/>
          </a:prstGeom>
        </p:spPr>
        <p:txBody>
          <a:bodyPr spcFirstLastPara="1" wrap="square" lIns="91425" tIns="91425" rIns="91425" bIns="91425" anchor="t" anchorCtr="0">
            <a:noAutofit/>
          </a:bodyPr>
          <a:lstStyle/>
          <a:p>
            <a:pPr marL="139700" indent="0">
              <a:buNone/>
            </a:pPr>
            <a:r>
              <a:rPr lang="en-US" sz="1400" b="1" dirty="0">
                <a:latin typeface="Arial" panose="020B0604020202020204" pitchFamily="34" charset="0"/>
                <a:ea typeface="Batang" panose="02030600000101010101" pitchFamily="18" charset="-127"/>
                <a:cs typeface="Arial" panose="020B0604020202020204" pitchFamily="34" charset="0"/>
              </a:rPr>
              <a:t>  </a:t>
            </a:r>
            <a:r>
              <a:rPr lang="en-US" sz="1400" b="1" dirty="0">
                <a:latin typeface="Batang" panose="02030600000101010101" pitchFamily="18" charset="-127"/>
                <a:ea typeface="Batang" panose="02030600000101010101" pitchFamily="18" charset="-127"/>
                <a:cs typeface="Arial" panose="020B0604020202020204" pitchFamily="34" charset="0"/>
              </a:rPr>
              <a:t>URBANIZATION</a:t>
            </a:r>
          </a:p>
          <a:p>
            <a:pPr marL="139700" indent="0"/>
            <a:endParaRPr lang="en-US" sz="1200" dirty="0">
              <a:latin typeface="Batang" panose="02030600000101010101" pitchFamily="18" charset="-127"/>
              <a:ea typeface="Batang" panose="02030600000101010101" pitchFamily="18" charset="-127"/>
              <a:cs typeface="Arial" panose="020B0604020202020204" pitchFamily="34" charset="0"/>
            </a:endParaRPr>
          </a:p>
          <a:p>
            <a:pPr>
              <a:buFont typeface="Arial" panose="020B0604020202020204" pitchFamily="34" charset="0"/>
              <a:buChar char="•"/>
            </a:pPr>
            <a:r>
              <a:rPr lang="en-US" sz="1200" b="1" dirty="0">
                <a:latin typeface="Batang" panose="02030600000101010101" pitchFamily="18" charset="-127"/>
                <a:ea typeface="Batang" panose="02030600000101010101" pitchFamily="18" charset="-127"/>
                <a:cs typeface="Arial" panose="020B0604020202020204" pitchFamily="34" charset="0"/>
              </a:rPr>
              <a:t>By 2050, more than two-thirds of the world will live in urban areas</a:t>
            </a:r>
          </a:p>
          <a:p>
            <a:pPr>
              <a:buFont typeface="Arial" panose="020B0604020202020204" pitchFamily="34" charset="0"/>
              <a:buChar char="•"/>
            </a:pPr>
            <a:r>
              <a:rPr lang="en-US" sz="1200" b="1" dirty="0">
                <a:latin typeface="Batang" panose="02030600000101010101" pitchFamily="18" charset="-127"/>
                <a:ea typeface="Batang" panose="02030600000101010101" pitchFamily="18" charset="-127"/>
                <a:cs typeface="Arial" panose="020B0604020202020204" pitchFamily="34" charset="0"/>
              </a:rPr>
              <a:t>By 2050, close to 7 billion people are projected to live in urban areas (World Bank Data</a:t>
            </a:r>
            <a:r>
              <a:rPr lang="en-US" sz="1200" dirty="0">
                <a:latin typeface="Batang" panose="02030600000101010101" pitchFamily="18" charset="-127"/>
                <a:ea typeface="Batang" panose="02030600000101010101" pitchFamily="18" charset="-127"/>
                <a:cs typeface="Arial" panose="020B0604020202020204" pitchFamily="34" charset="0"/>
              </a:rPr>
              <a:t>)</a:t>
            </a:r>
          </a:p>
          <a:p>
            <a:pPr>
              <a:buFont typeface="Arial" panose="020B0604020202020204" pitchFamily="34" charset="0"/>
              <a:buChar char="•"/>
            </a:pPr>
            <a:endParaRPr sz="2700" i="0" dirty="0">
              <a:latin typeface="Arial" panose="020B0604020202020204" pitchFamily="34" charset="0"/>
              <a:cs typeface="Arial" panose="020B0604020202020204" pitchFamily="34" charset="0"/>
            </a:endParaRPr>
          </a:p>
        </p:txBody>
      </p:sp>
      <p:sp>
        <p:nvSpPr>
          <p:cNvPr id="227" name="Google Shape;227;p34"/>
          <p:cNvSpPr txBox="1">
            <a:spLocks noGrp="1"/>
          </p:cNvSpPr>
          <p:nvPr>
            <p:ph type="sldNum" idx="4294967295"/>
          </p:nvPr>
        </p:nvSpPr>
        <p:spPr>
          <a:xfrm>
            <a:off x="8594725" y="4662488"/>
            <a:ext cx="549275" cy="39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fld id="{00000000-1234-1234-1234-123412341234}" type="slidenum">
              <a:rPr lang="es" smtClean="0"/>
              <a:t>2</a:t>
            </a:fld>
            <a:endParaRP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915" y="282038"/>
            <a:ext cx="7265395" cy="331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7452" y="1100831"/>
            <a:ext cx="3404835" cy="3578687"/>
          </a:xfrm>
        </p:spPr>
        <p:txBody>
          <a:bodyPr>
            <a:noAutofit/>
          </a:bodyPr>
          <a:lstStyle/>
          <a:p>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Cities that are surrounded by water have been constructing their coastal areas to build structures that are resilient to storm surge. </a:t>
            </a:r>
            <a:b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b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Aqua Ark’s most recent water-borne venture is constructing the largest farm in New York City. </a:t>
            </a:r>
            <a:b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br>
            <a:b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b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4 acres of horizontal growing area, a scale otherwise unattainable in NYC</a:t>
            </a: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 This is a unique opportunity for farm operators to grow food in such close proximity to the largest food distribution center in the world</a:t>
            </a:r>
            <a:r>
              <a:rPr lang="en-US" sz="1400" dirty="0">
                <a:solidFill>
                  <a:schemeClr val="tx1"/>
                </a:solidFill>
                <a:latin typeface="Arial" panose="020B0604020202020204" pitchFamily="34" charset="0"/>
                <a:cs typeface="Arial" panose="020B0604020202020204" pitchFamily="34" charset="0"/>
              </a:rPr>
              <a:t>.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971" y="1333611"/>
            <a:ext cx="4378200" cy="270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525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1001" y="773004"/>
            <a:ext cx="590550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7206" y="756024"/>
            <a:ext cx="2524771" cy="4185761"/>
          </a:xfrm>
          <a:prstGeom prst="rect">
            <a:avLst/>
          </a:prstGeom>
        </p:spPr>
        <p:txBody>
          <a:bodyPr wrap="square">
            <a:spAutoFit/>
          </a:bodyPr>
          <a:lstStyle/>
          <a:p>
            <a:r>
              <a:rPr lang="en-US" sz="1400" dirty="0">
                <a:latin typeface="Batang" panose="02030600000101010101" pitchFamily="18" charset="-127"/>
                <a:ea typeface="Batang" panose="02030600000101010101" pitchFamily="18" charset="-127"/>
                <a:cs typeface="Arial" panose="020B0604020202020204" pitchFamily="34" charset="0"/>
              </a:rPr>
              <a:t>A Milan-based architecture firm, Stefano Boeri Architetti, has laid out plans for what has been called a </a:t>
            </a:r>
            <a:r>
              <a:rPr lang="en-US" sz="1400" b="1" dirty="0">
                <a:latin typeface="Batang" panose="02030600000101010101" pitchFamily="18" charset="-127"/>
                <a:ea typeface="Batang" panose="02030600000101010101" pitchFamily="18" charset="-127"/>
                <a:cs typeface="Arial" panose="020B0604020202020204" pitchFamily="34" charset="0"/>
              </a:rPr>
              <a:t>smart "forest city" located near Cancun, Mexico. </a:t>
            </a:r>
          </a:p>
          <a:p>
            <a:endParaRPr lang="en-US" sz="1400" dirty="0">
              <a:latin typeface="Batang" panose="02030600000101010101" pitchFamily="18" charset="-127"/>
              <a:ea typeface="Batang" panose="02030600000101010101" pitchFamily="18" charset="-127"/>
              <a:cs typeface="Arial" panose="020B0604020202020204" pitchFamily="34" charset="0"/>
            </a:endParaRPr>
          </a:p>
          <a:p>
            <a:r>
              <a:rPr lang="en-US" sz="1400" dirty="0">
                <a:latin typeface="Batang" panose="02030600000101010101" pitchFamily="18" charset="-127"/>
                <a:ea typeface="Batang" panose="02030600000101010101" pitchFamily="18" charset="-127"/>
                <a:cs typeface="Arial" panose="020B0604020202020204" pitchFamily="34" charset="0"/>
              </a:rPr>
              <a:t>The city is designed in a way that allows its residents to be completely self-sustained; this includes all water, food, and power needs. This city will be spaced out over 557 hectares. Out of the 557 hectares, 400 of those will be taken up by 7,500,000 plants</a:t>
            </a:r>
          </a:p>
        </p:txBody>
      </p:sp>
    </p:spTree>
    <p:extLst>
      <p:ext uri="{BB962C8B-B14F-4D97-AF65-F5344CB8AC3E}">
        <p14:creationId xmlns:p14="http://schemas.microsoft.com/office/powerpoint/2010/main" val="3415011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26" y="267717"/>
            <a:ext cx="4666696" cy="262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770" y="2368774"/>
            <a:ext cx="4156229" cy="243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43775" y="3005624"/>
            <a:ext cx="3462292" cy="2031325"/>
          </a:xfrm>
          <a:prstGeom prst="rect">
            <a:avLst/>
          </a:prstGeom>
        </p:spPr>
        <p:txBody>
          <a:bodyPr wrap="square">
            <a:spAutoFit/>
          </a:bodyPr>
          <a:lstStyle/>
          <a:p>
            <a:r>
              <a:rPr lang="en-US" sz="1400" b="1" dirty="0">
                <a:latin typeface="Batang" panose="02030600000101010101" pitchFamily="18" charset="-127"/>
                <a:ea typeface="Batang" panose="02030600000101010101" pitchFamily="18" charset="-127"/>
                <a:cs typeface="Arial" panose="020B0604020202020204" pitchFamily="34" charset="0"/>
              </a:rPr>
              <a:t>Green Roofs</a:t>
            </a:r>
            <a:r>
              <a:rPr lang="en-US" sz="1400" dirty="0">
                <a:latin typeface="Batang" panose="02030600000101010101" pitchFamily="18" charset="-127"/>
                <a:ea typeface="Batang" panose="02030600000101010101" pitchFamily="18" charset="-127"/>
                <a:cs typeface="Arial" panose="020B0604020202020204" pitchFamily="34" charset="0"/>
              </a:rPr>
              <a:t> are very popular in Germany and Australia as well as Canada’s City of Toronto, where law has been in force since 2009.France recently passed a law requiring roof tops of all new buildings in commercial zones to be fully or partially covered in plants or solar panels.</a:t>
            </a:r>
          </a:p>
        </p:txBody>
      </p:sp>
    </p:spTree>
    <p:extLst>
      <p:ext uri="{BB962C8B-B14F-4D97-AF65-F5344CB8AC3E}">
        <p14:creationId xmlns:p14="http://schemas.microsoft.com/office/powerpoint/2010/main" val="2227130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80" name="Google Shape;280;p40"/>
          <p:cNvSpPr txBox="1">
            <a:spLocks noGrp="1"/>
          </p:cNvSpPr>
          <p:nvPr>
            <p:ph type="subTitle" idx="4294967295"/>
          </p:nvPr>
        </p:nvSpPr>
        <p:spPr>
          <a:xfrm>
            <a:off x="-1" y="1114068"/>
            <a:ext cx="4176889" cy="3548420"/>
          </a:xfrm>
          <a:prstGeom prst="rect">
            <a:avLst/>
          </a:prstGeom>
        </p:spPr>
        <p:txBody>
          <a:bodyPr spcFirstLastPara="1" wrap="square" lIns="91425" tIns="91425" rIns="91425" bIns="91425" anchor="t" anchorCtr="0">
            <a:noAutofit/>
          </a:bodyPr>
          <a:lstStyle/>
          <a:p>
            <a:pPr marL="285750" lvl="0" indent="-285750" algn="l">
              <a:buFont typeface="Arial" panose="020B0604020202020204" pitchFamily="34" charset="0"/>
              <a:buChar char="•"/>
            </a:pP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Pune, Smt Lata Shrikhande, began in the 1980s. </a:t>
            </a:r>
          </a:p>
          <a:p>
            <a:pPr marL="285750" lvl="0" indent="-285750" algn="l">
              <a:buFont typeface="Arial" panose="020B0604020202020204" pitchFamily="34" charset="0"/>
              <a:buChar char="•"/>
            </a:pP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Dr R.T.Doshi, Pune</a:t>
            </a:r>
          </a:p>
          <a:p>
            <a:pPr marL="285750" lvl="0" indent="-285750" algn="l">
              <a:buFont typeface="Arial" panose="020B0604020202020204" pitchFamily="34" charset="0"/>
              <a:buChar char="•"/>
            </a:pP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Dabholkar, Maharashtra</a:t>
            </a:r>
          </a:p>
          <a:p>
            <a:pPr marL="285750" lvl="0" indent="-285750" algn="l">
              <a:buFont typeface="Arial" panose="020B0604020202020204" pitchFamily="34" charset="0"/>
              <a:buChar char="•"/>
            </a:pP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Bangalore Terrace Gardening Group</a:t>
            </a:r>
          </a:p>
          <a:p>
            <a:pPr marL="285750" lvl="0" indent="-285750" algn="l">
              <a:buFont typeface="Arial" panose="020B0604020202020204" pitchFamily="34" charset="0"/>
              <a:buChar char="•"/>
            </a:pP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Oota from Thota ,Bangalore </a:t>
            </a:r>
          </a:p>
          <a:p>
            <a:pPr marL="285750" lvl="0" indent="-285750" algn="l">
              <a:buFont typeface="Arial" panose="020B0604020202020204" pitchFamily="34" charset="0"/>
              <a:buChar char="•"/>
            </a:pP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Farm 8 Work in progress :Perma culture space of 3 Acres in Delhi</a:t>
            </a:r>
          </a:p>
          <a:p>
            <a:pPr marL="285750" lvl="0" indent="-285750" algn="l">
              <a:buFont typeface="Arial" panose="020B0604020202020204" pitchFamily="34" charset="0"/>
              <a:buChar char="•"/>
            </a:pP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Village Story: Experimental square foot community in Bangalore</a:t>
            </a:r>
          </a:p>
          <a:p>
            <a:pPr marL="285750" lvl="0" indent="-285750" algn="l">
              <a:buFont typeface="Arial" panose="020B0604020202020204" pitchFamily="34" charset="0"/>
              <a:buChar char="•"/>
            </a:pPr>
            <a:r>
              <a:rPr lang="en-US" sz="1400" dirty="0">
                <a:solidFill>
                  <a:schemeClr val="tx1"/>
                </a:solidFill>
                <a:latin typeface="Batang" panose="02030600000101010101" pitchFamily="18" charset="-127"/>
                <a:ea typeface="Batang" panose="02030600000101010101" pitchFamily="18" charset="-127"/>
                <a:cs typeface="Arial" panose="020B0604020202020204" pitchFamily="34" charset="0"/>
              </a:rPr>
              <a:t>Sowgood: Farm for children by Children, New Delhi</a:t>
            </a:r>
          </a:p>
        </p:txBody>
      </p:sp>
      <p:sp>
        <p:nvSpPr>
          <p:cNvPr id="283" name="Google Shape;283;p40"/>
          <p:cNvSpPr txBox="1">
            <a:spLocks noGrp="1"/>
          </p:cNvSpPr>
          <p:nvPr>
            <p:ph type="sldNum" idx="4294967295"/>
          </p:nvPr>
        </p:nvSpPr>
        <p:spPr>
          <a:xfrm>
            <a:off x="8594725" y="4662488"/>
            <a:ext cx="549275" cy="39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s" sz="1200">
                <a:solidFill>
                  <a:srgbClr val="CCCCCC"/>
                </a:solidFill>
                <a:latin typeface="Arvo"/>
                <a:ea typeface="Arvo"/>
                <a:cs typeface="Arvo"/>
                <a:sym typeface="Arvo"/>
              </a:rPr>
              <a:t>23</a:t>
            </a:fld>
            <a:endParaRPr sz="1200" dirty="0">
              <a:solidFill>
                <a:srgbClr val="CCCCCC"/>
              </a:solidFill>
              <a:latin typeface="Arvo"/>
              <a:ea typeface="Arvo"/>
              <a:cs typeface="Arvo"/>
              <a:sym typeface="Arvo"/>
            </a:endParaRPr>
          </a:p>
        </p:txBody>
      </p:sp>
      <p:sp>
        <p:nvSpPr>
          <p:cNvPr id="8" name="Google Shape;279;p40"/>
          <p:cNvSpPr txBox="1">
            <a:spLocks noGrp="1"/>
          </p:cNvSpPr>
          <p:nvPr>
            <p:ph type="title" idx="4294967295"/>
          </p:nvPr>
        </p:nvSpPr>
        <p:spPr>
          <a:xfrm>
            <a:off x="890178" y="410985"/>
            <a:ext cx="1391383" cy="586493"/>
          </a:xfrm>
          <a:prstGeom prst="rect">
            <a:avLst/>
          </a:prstGeom>
        </p:spPr>
        <p:txBody>
          <a:bodyPr spcFirstLastPara="1" wrap="square" lIns="91425" tIns="91425" rIns="91425" bIns="91425" anchor="b" anchorCtr="0">
            <a:noAutofit/>
          </a:bodyPr>
          <a:lstStyle/>
          <a:p>
            <a:pPr>
              <a:buSzPts val="1100"/>
            </a:pPr>
            <a:r>
              <a:rPr lang="en-US" sz="2400" dirty="0">
                <a:solidFill>
                  <a:schemeClr val="tx1"/>
                </a:solidFill>
                <a:latin typeface="Arial" panose="020B0604020202020204" pitchFamily="34" charset="0"/>
                <a:cs typeface="Arial" panose="020B0604020202020204" pitchFamily="34" charset="0"/>
              </a:rPr>
              <a:t>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Batang" panose="02030600000101010101" pitchFamily="18" charset="-127"/>
                <a:ea typeface="Batang" panose="02030600000101010101" pitchFamily="18" charset="-127"/>
                <a:cs typeface="Arial" panose="020B0604020202020204" pitchFamily="34" charset="0"/>
              </a:rPr>
              <a:t>India </a:t>
            </a:r>
            <a:endParaRPr sz="2400" dirty="0">
              <a:solidFill>
                <a:schemeClr val="tx1"/>
              </a:solidFill>
              <a:latin typeface="Batang" panose="02030600000101010101" pitchFamily="18" charset="-127"/>
              <a:ea typeface="Batang" panose="02030600000101010101" pitchFamily="18" charset="-127"/>
              <a:cs typeface="Arial" panose="020B0604020202020204" pitchFamily="34" charset="0"/>
            </a:endParaRP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036" y="1154514"/>
            <a:ext cx="4458625"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81" y="710213"/>
            <a:ext cx="7689628" cy="354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3"/>
          <p:cNvSpPr>
            <a:spLocks noGrp="1"/>
          </p:cNvSpPr>
          <p:nvPr>
            <p:ph type="subTitle" idx="1"/>
          </p:nvPr>
        </p:nvSpPr>
        <p:spPr>
          <a:xfrm>
            <a:off x="1473694" y="4394446"/>
            <a:ext cx="5584054" cy="553745"/>
          </a:xfrm>
        </p:spPr>
        <p:txBody>
          <a:bodyPr/>
          <a:lstStyle/>
          <a:p>
            <a:r>
              <a:rPr lang="en-US" sz="2400" dirty="0">
                <a:latin typeface="Batang" panose="02030600000101010101" pitchFamily="18" charset="-127"/>
                <a:ea typeface="Batang" panose="02030600000101010101" pitchFamily="18" charset="-127"/>
                <a:cs typeface="Arial" panose="020B0604020202020204" pitchFamily="34" charset="0"/>
              </a:rPr>
              <a:t>Bangalore Terrace Gardening Group</a:t>
            </a:r>
          </a:p>
        </p:txBody>
      </p:sp>
    </p:spTree>
    <p:extLst>
      <p:ext uri="{BB962C8B-B14F-4D97-AF65-F5344CB8AC3E}">
        <p14:creationId xmlns:p14="http://schemas.microsoft.com/office/powerpoint/2010/main" val="1301739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15" y="229621"/>
            <a:ext cx="3672579" cy="41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042" y="229621"/>
            <a:ext cx="4429957" cy="4104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13895" y="3959441"/>
            <a:ext cx="5149049" cy="1200329"/>
          </a:xfrm>
          <a:prstGeom prst="rect">
            <a:avLst/>
          </a:prstGeom>
        </p:spPr>
        <p:txBody>
          <a:bodyPr wrap="square">
            <a:spAutoFit/>
          </a:bodyPr>
          <a:lstStyle/>
          <a:p>
            <a:pPr marL="257175" lvl="0" indent="-257175" defTabSz="342900">
              <a:buClr>
                <a:srgbClr val="90C226"/>
              </a:buClr>
              <a:buSzPct val="80000"/>
            </a:pPr>
            <a:endParaRPr lang="en-US" sz="2400" b="1" dirty="0">
              <a:solidFill>
                <a:prstClr val="black"/>
              </a:solidFill>
              <a:latin typeface="Batang" panose="02030600000101010101" pitchFamily="18" charset="-127"/>
              <a:ea typeface="Batang" panose="02030600000101010101" pitchFamily="18" charset="-127"/>
              <a:cs typeface="Arial" panose="020B0604020202020204" pitchFamily="34" charset="0"/>
              <a:sym typeface="Ubuntu"/>
            </a:endParaRPr>
          </a:p>
          <a:p>
            <a:pPr marL="257175" lvl="0" indent="-257175" defTabSz="342900">
              <a:buClr>
                <a:srgbClr val="90C226"/>
              </a:buClr>
              <a:buSzPct val="80000"/>
            </a:pPr>
            <a:endParaRPr lang="en-US" sz="2400" b="1" dirty="0">
              <a:solidFill>
                <a:prstClr val="black"/>
              </a:solidFill>
              <a:latin typeface="Batang" panose="02030600000101010101" pitchFamily="18" charset="-127"/>
              <a:ea typeface="Batang" panose="02030600000101010101" pitchFamily="18" charset="-127"/>
              <a:cs typeface="Arial" panose="020B0604020202020204" pitchFamily="34" charset="0"/>
              <a:sym typeface="Ubuntu"/>
            </a:endParaRPr>
          </a:p>
          <a:p>
            <a:pPr marL="257175" lvl="0" indent="-257175" defTabSz="342900">
              <a:buClr>
                <a:srgbClr val="90C226"/>
              </a:buClr>
              <a:buSzPct val="80000"/>
            </a:pPr>
            <a:r>
              <a:rPr lang="en-US" sz="2400" b="1" dirty="0">
                <a:solidFill>
                  <a:prstClr val="black"/>
                </a:solidFill>
                <a:latin typeface="Batang" panose="02030600000101010101" pitchFamily="18" charset="-127"/>
                <a:ea typeface="Batang" panose="02030600000101010101" pitchFamily="18" charset="-127"/>
                <a:cs typeface="Arial" panose="020B0604020202020204" pitchFamily="34" charset="0"/>
                <a:sym typeface="Ubuntu"/>
              </a:rPr>
              <a:t>Village </a:t>
            </a:r>
            <a:r>
              <a:rPr lang="en-US" sz="2400" b="1" dirty="0" err="1">
                <a:solidFill>
                  <a:prstClr val="black"/>
                </a:solidFill>
                <a:latin typeface="Batang" panose="02030600000101010101" pitchFamily="18" charset="-127"/>
                <a:ea typeface="Batang" panose="02030600000101010101" pitchFamily="18" charset="-127"/>
                <a:cs typeface="Arial" panose="020B0604020202020204" pitchFamily="34" charset="0"/>
                <a:sym typeface="Ubuntu"/>
              </a:rPr>
              <a:t>Story:Anamika</a:t>
            </a:r>
            <a:r>
              <a:rPr lang="en-US" sz="2400" b="1" dirty="0">
                <a:solidFill>
                  <a:prstClr val="black"/>
                </a:solidFill>
                <a:latin typeface="Batang" panose="02030600000101010101" pitchFamily="18" charset="-127"/>
                <a:ea typeface="Batang" panose="02030600000101010101" pitchFamily="18" charset="-127"/>
                <a:cs typeface="Arial" panose="020B0604020202020204" pitchFamily="34" charset="0"/>
                <a:sym typeface="Ubuntu"/>
              </a:rPr>
              <a:t> and Farm 8</a:t>
            </a:r>
          </a:p>
        </p:txBody>
      </p:sp>
    </p:spTree>
    <p:extLst>
      <p:ext uri="{BB962C8B-B14F-4D97-AF65-F5344CB8AC3E}">
        <p14:creationId xmlns:p14="http://schemas.microsoft.com/office/powerpoint/2010/main" val="140690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83" name="Google Shape;283;p4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s" sz="1200">
                <a:solidFill>
                  <a:srgbClr val="CCCCCC"/>
                </a:solidFill>
                <a:latin typeface="Arvo"/>
                <a:ea typeface="Arvo"/>
                <a:cs typeface="Arvo"/>
                <a:sym typeface="Arvo"/>
              </a:rPr>
              <a:t>26</a:t>
            </a:fld>
            <a:endParaRPr sz="1200" dirty="0">
              <a:solidFill>
                <a:srgbClr val="CCCCCC"/>
              </a:solidFill>
              <a:latin typeface="Arvo"/>
              <a:ea typeface="Arvo"/>
              <a:cs typeface="Arvo"/>
              <a:sym typeface="Arvo"/>
            </a:endParaRPr>
          </a:p>
        </p:txBody>
      </p:sp>
      <p:sp>
        <p:nvSpPr>
          <p:cNvPr id="8" name="Google Shape;279;p40"/>
          <p:cNvSpPr txBox="1">
            <a:spLocks noGrp="1"/>
          </p:cNvSpPr>
          <p:nvPr>
            <p:ph type="title"/>
          </p:nvPr>
        </p:nvSpPr>
        <p:spPr>
          <a:xfrm>
            <a:off x="1349406" y="907267"/>
            <a:ext cx="2059619" cy="568754"/>
          </a:xfrm>
          <a:prstGeom prst="rect">
            <a:avLst/>
          </a:prstGeom>
        </p:spPr>
        <p:txBody>
          <a:bodyPr spcFirstLastPara="1" wrap="square" lIns="91425" tIns="91425" rIns="91425" bIns="91425" anchor="b" anchorCtr="0">
            <a:noAutofit/>
          </a:bodyPr>
          <a:lstStyle/>
          <a:p>
            <a:pPr>
              <a:buSzPts val="1100"/>
            </a:pPr>
            <a:r>
              <a:rPr lang="en-US" sz="2400" dirty="0">
                <a:solidFill>
                  <a:schemeClr val="tx1"/>
                </a:solidFill>
                <a:latin typeface="Arial" panose="020B0604020202020204" pitchFamily="34" charset="0"/>
                <a:cs typeface="Arial" panose="020B0604020202020204" pitchFamily="34" charset="0"/>
              </a:rPr>
              <a:t>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Batang" panose="02030600000101010101" pitchFamily="18" charset="-127"/>
                <a:ea typeface="Batang" panose="02030600000101010101" pitchFamily="18" charset="-127"/>
                <a:cs typeface="Arial" panose="020B0604020202020204" pitchFamily="34" charset="0"/>
              </a:rPr>
              <a:t>Kerala</a:t>
            </a:r>
            <a:endParaRPr sz="2400" dirty="0">
              <a:solidFill>
                <a:schemeClr val="tx1"/>
              </a:solidFill>
              <a:latin typeface="Batang" panose="02030600000101010101" pitchFamily="18" charset="-127"/>
              <a:ea typeface="Batang" panose="02030600000101010101" pitchFamily="18" charset="-127"/>
              <a:cs typeface="Arial" panose="020B0604020202020204" pitchFamily="34" charset="0"/>
            </a:endParaRPr>
          </a:p>
        </p:txBody>
      </p:sp>
      <p:sp>
        <p:nvSpPr>
          <p:cNvPr id="280" name="Google Shape;280;p40"/>
          <p:cNvSpPr txBox="1">
            <a:spLocks noGrp="1"/>
          </p:cNvSpPr>
          <p:nvPr>
            <p:ph type="subTitle" idx="1"/>
          </p:nvPr>
        </p:nvSpPr>
        <p:spPr>
          <a:xfrm>
            <a:off x="602382" y="1549539"/>
            <a:ext cx="3671100" cy="2713327"/>
          </a:xfrm>
          <a:prstGeom prst="rect">
            <a:avLst/>
          </a:prstGeom>
        </p:spPr>
        <p:txBody>
          <a:bodyPr spcFirstLastPara="1" wrap="square" lIns="91425" tIns="91425" rIns="91425" bIns="91425" anchor="t" anchorCtr="0">
            <a:noAutofit/>
          </a:bodyPr>
          <a:lstStyle/>
          <a:p>
            <a:pPr marL="285750" indent="-285750" algn="l">
              <a:buFont typeface="Arial" panose="020B0604020202020204" pitchFamily="34" charset="0"/>
              <a:buChar char="•"/>
            </a:pPr>
            <a:r>
              <a:rPr lang="en-US" dirty="0">
                <a:solidFill>
                  <a:schemeClr val="tx1"/>
                </a:solidFill>
                <a:latin typeface="Batang" panose="02030600000101010101" pitchFamily="18" charset="-127"/>
                <a:ea typeface="Batang" panose="02030600000101010101" pitchFamily="18" charset="-127"/>
                <a:cs typeface="Arial" panose="020B0604020202020204" pitchFamily="34" charset="0"/>
              </a:rPr>
              <a:t>Promoting Urban Roof Top Gardening, Aquaponics, Drip Irrigations Systems, Hydroponics.</a:t>
            </a:r>
          </a:p>
          <a:p>
            <a:pPr marL="285750" indent="-285750" algn="l">
              <a:buFont typeface="Arial" panose="020B0604020202020204" pitchFamily="34" charset="0"/>
              <a:buChar char="•"/>
            </a:pPr>
            <a:endParaRPr lang="en-US" dirty="0">
              <a:solidFill>
                <a:schemeClr val="tx1"/>
              </a:solidFill>
              <a:latin typeface="Batang" panose="02030600000101010101" pitchFamily="18" charset="-127"/>
              <a:ea typeface="Batang" panose="02030600000101010101" pitchFamily="18" charset="-127"/>
              <a:cs typeface="Arial" panose="020B0604020202020204" pitchFamily="34" charset="0"/>
            </a:endParaRPr>
          </a:p>
          <a:p>
            <a:pPr marL="285750" indent="-285750" algn="l">
              <a:buFont typeface="Arial" panose="020B0604020202020204" pitchFamily="34" charset="0"/>
              <a:buChar char="•"/>
            </a:pPr>
            <a:r>
              <a:rPr lang="en-US" dirty="0">
                <a:solidFill>
                  <a:schemeClr val="tx1"/>
                </a:solidFill>
                <a:latin typeface="Batang" panose="02030600000101010101" pitchFamily="18" charset="-127"/>
                <a:ea typeface="Batang" panose="02030600000101010101" pitchFamily="18" charset="-127"/>
                <a:cs typeface="Arial" panose="020B0604020202020204" pitchFamily="34" charset="0"/>
              </a:rPr>
              <a:t>State Agriculture Departments, Kerala Horticulture Mission, Kerala</a:t>
            </a:r>
          </a:p>
          <a:p>
            <a:pPr marL="285750" indent="-285750" algn="l">
              <a:buFont typeface="Arial" panose="020B0604020202020204" pitchFamily="34" charset="0"/>
              <a:buChar char="•"/>
            </a:pPr>
            <a:endParaRPr lang="en-US" dirty="0">
              <a:solidFill>
                <a:schemeClr val="tx1"/>
              </a:solidFill>
              <a:latin typeface="Batang" panose="02030600000101010101" pitchFamily="18" charset="-127"/>
              <a:ea typeface="Batang" panose="02030600000101010101" pitchFamily="18" charset="-127"/>
              <a:cs typeface="Arial" panose="020B0604020202020204" pitchFamily="34" charset="0"/>
            </a:endParaRPr>
          </a:p>
          <a:p>
            <a:pPr marL="285750" indent="-285750" algn="l">
              <a:buFont typeface="Arial" panose="020B0604020202020204" pitchFamily="34" charset="0"/>
              <a:buChar char="•"/>
            </a:pPr>
            <a:r>
              <a:rPr lang="en-US" dirty="0">
                <a:solidFill>
                  <a:schemeClr val="tx1"/>
                </a:solidFill>
                <a:latin typeface="Batang" panose="02030600000101010101" pitchFamily="18" charset="-127"/>
                <a:ea typeface="Batang" panose="02030600000101010101" pitchFamily="18" charset="-127"/>
                <a:cs typeface="Arial" panose="020B0604020202020204" pitchFamily="34" charset="0"/>
              </a:rPr>
              <a:t>Department of Environment and Climate Change(DOECC)</a:t>
            </a:r>
          </a:p>
          <a:p>
            <a:pPr marL="285750" indent="-285750" algn="l">
              <a:buFont typeface="Arial" panose="020B0604020202020204" pitchFamily="34" charset="0"/>
              <a:buChar char="•"/>
            </a:pPr>
            <a:endParaRPr lang="en-US" dirty="0">
              <a:solidFill>
                <a:schemeClr val="tx1"/>
              </a:solidFill>
              <a:latin typeface="Batang" panose="02030600000101010101" pitchFamily="18" charset="-127"/>
              <a:ea typeface="Batang" panose="02030600000101010101" pitchFamily="18" charset="-127"/>
              <a:cs typeface="Arial" panose="020B0604020202020204" pitchFamily="34" charset="0"/>
            </a:endParaRPr>
          </a:p>
          <a:p>
            <a:pPr marL="285750" indent="-285750" algn="l">
              <a:buFont typeface="Arial" panose="020B0604020202020204" pitchFamily="34" charset="0"/>
              <a:buChar char="•"/>
            </a:pPr>
            <a:r>
              <a:rPr lang="en-US" dirty="0">
                <a:solidFill>
                  <a:schemeClr val="tx1"/>
                </a:solidFill>
                <a:latin typeface="Batang" panose="02030600000101010101" pitchFamily="18" charset="-127"/>
                <a:ea typeface="Batang" panose="02030600000101010101" pitchFamily="18" charset="-127"/>
                <a:cs typeface="Arial" panose="020B0604020202020204" pitchFamily="34" charset="0"/>
              </a:rPr>
              <a:t>Vegetable fruit promotion council(VFPCK)</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024" y="834500"/>
            <a:ext cx="4521730" cy="372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30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681163"/>
            <a:ext cx="3608387"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5288"/>
            <a:ext cx="609600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84054" y="3897298"/>
            <a:ext cx="1873189" cy="461665"/>
          </a:xfrm>
          <a:prstGeom prst="rect">
            <a:avLst/>
          </a:prstGeom>
        </p:spPr>
        <p:txBody>
          <a:bodyPr wrap="square">
            <a:spAutoFit/>
          </a:bodyPr>
          <a:lstStyle/>
          <a:p>
            <a:r>
              <a:rPr lang="en-US" sz="2400" b="1" dirty="0" err="1">
                <a:solidFill>
                  <a:prstClr val="black"/>
                </a:solidFill>
                <a:latin typeface="Batang" panose="02030600000101010101" pitchFamily="18" charset="-127"/>
                <a:ea typeface="Batang" panose="02030600000101010101" pitchFamily="18" charset="-127"/>
                <a:cs typeface="Arial" panose="020B0604020202020204" pitchFamily="34" charset="0"/>
              </a:rPr>
              <a:t>Aquaponics</a:t>
            </a:r>
            <a:r>
              <a:rPr lang="en-US" sz="2400" b="1" dirty="0">
                <a:solidFill>
                  <a:prstClr val="black"/>
                </a:solidFill>
                <a:latin typeface="Batang" panose="02030600000101010101" pitchFamily="18" charset="-127"/>
                <a:ea typeface="Batang" panose="02030600000101010101" pitchFamily="18" charset="-127"/>
                <a:cs typeface="Arial" panose="020B0604020202020204" pitchFamily="34" charset="0"/>
              </a:rPr>
              <a:t> </a:t>
            </a:r>
            <a:endParaRPr lang="en-US" dirty="0"/>
          </a:p>
        </p:txBody>
      </p:sp>
    </p:spTree>
    <p:extLst>
      <p:ext uri="{BB962C8B-B14F-4D97-AF65-F5344CB8AC3E}">
        <p14:creationId xmlns:p14="http://schemas.microsoft.com/office/powerpoint/2010/main" val="1697081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681163"/>
            <a:ext cx="3608387"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28625"/>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181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681163"/>
            <a:ext cx="3608387"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28625"/>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512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37DF099-D7FD-4E95-B3BE-18B784E284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0768" y="700258"/>
            <a:ext cx="5254010" cy="3708713"/>
          </a:xfrm>
          <a:prstGeom prst="rect">
            <a:avLst/>
          </a:prstGeom>
        </p:spPr>
      </p:pic>
      <p:sp>
        <p:nvSpPr>
          <p:cNvPr id="2" name="Rectangle 1"/>
          <p:cNvSpPr/>
          <p:nvPr/>
        </p:nvSpPr>
        <p:spPr>
          <a:xfrm>
            <a:off x="5672832" y="1455938"/>
            <a:ext cx="2831976" cy="1590179"/>
          </a:xfrm>
          <a:prstGeom prst="rect">
            <a:avLst/>
          </a:prstGeom>
        </p:spPr>
        <p:txBody>
          <a:bodyPr wrap="square">
            <a:spAutoFit/>
          </a:bodyPr>
          <a:lstStyle/>
          <a:p>
            <a:pPr marL="257175" lvl="0" indent="-257175" defTabSz="342900">
              <a:spcBef>
                <a:spcPts val="750"/>
              </a:spcBef>
              <a:buClr>
                <a:srgbClr val="90C226"/>
              </a:buClr>
              <a:buSzPct val="80000"/>
              <a:buFont typeface="Arial" panose="020B0604020202020204" pitchFamily="34" charset="0"/>
              <a:buChar char="•"/>
            </a:pPr>
            <a:r>
              <a:rPr lang="en-US" sz="1200" b="1" dirty="0">
                <a:solidFill>
                  <a:prstClr val="black">
                    <a:lumMod val="75000"/>
                    <a:lumOff val="25000"/>
                  </a:prstClr>
                </a:solidFill>
                <a:latin typeface="Batang" panose="02030600000101010101" pitchFamily="18" charset="-127"/>
                <a:ea typeface="Batang" panose="02030600000101010101" pitchFamily="18" charset="-127"/>
                <a:cs typeface="Arial" panose="020B0604020202020204" pitchFamily="34" charset="0"/>
              </a:rPr>
              <a:t>In 2017, 4.1 billion people were living in urban areas.</a:t>
            </a:r>
          </a:p>
          <a:p>
            <a:pPr marL="257175" lvl="0" indent="-257175" defTabSz="342900">
              <a:spcBef>
                <a:spcPts val="750"/>
              </a:spcBef>
              <a:buClr>
                <a:srgbClr val="90C226"/>
              </a:buClr>
              <a:buSzPct val="80000"/>
              <a:buFont typeface="Arial" panose="020B0604020202020204" pitchFamily="34" charset="0"/>
              <a:buChar char="•"/>
            </a:pPr>
            <a:r>
              <a:rPr lang="en-US" sz="1200" b="1" dirty="0">
                <a:solidFill>
                  <a:prstClr val="black">
                    <a:lumMod val="75000"/>
                    <a:lumOff val="25000"/>
                  </a:prstClr>
                </a:solidFill>
                <a:latin typeface="Batang" panose="02030600000101010101" pitchFamily="18" charset="-127"/>
                <a:ea typeface="Batang" panose="02030600000101010101" pitchFamily="18" charset="-127"/>
                <a:cs typeface="Arial" panose="020B0604020202020204" pitchFamily="34" charset="0"/>
              </a:rPr>
              <a:t>Over half of the world (55%) live in urban settings. </a:t>
            </a:r>
          </a:p>
          <a:p>
            <a:pPr marL="257175" lvl="0" indent="-257175" defTabSz="342900">
              <a:spcBef>
                <a:spcPts val="750"/>
              </a:spcBef>
              <a:buClr>
                <a:srgbClr val="90C226"/>
              </a:buClr>
              <a:buSzPct val="80000"/>
              <a:buFont typeface="Arial" panose="020B0604020202020204" pitchFamily="34" charset="0"/>
              <a:buChar char="•"/>
            </a:pPr>
            <a:r>
              <a:rPr lang="en-US" sz="1200" b="1" dirty="0">
                <a:solidFill>
                  <a:prstClr val="black">
                    <a:lumMod val="75000"/>
                    <a:lumOff val="25000"/>
                  </a:prstClr>
                </a:solidFill>
                <a:latin typeface="Batang" panose="02030600000101010101" pitchFamily="18" charset="-127"/>
                <a:ea typeface="Batang" panose="02030600000101010101" pitchFamily="18" charset="-127"/>
                <a:cs typeface="Arial" panose="020B0604020202020204" pitchFamily="34" charset="0"/>
              </a:rPr>
              <a:t>In 2007 number of people in urban areas overtook the number in rural settings </a:t>
            </a:r>
          </a:p>
        </p:txBody>
      </p:sp>
    </p:spTree>
    <p:extLst>
      <p:ext uri="{BB962C8B-B14F-4D97-AF65-F5344CB8AC3E}">
        <p14:creationId xmlns:p14="http://schemas.microsoft.com/office/powerpoint/2010/main" val="988974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681163"/>
            <a:ext cx="3608387"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28625"/>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210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subTitle" idx="1"/>
          </p:nvPr>
        </p:nvSpPr>
        <p:spPr>
          <a:xfrm>
            <a:off x="1908700" y="754601"/>
            <a:ext cx="4864962" cy="3790766"/>
          </a:xfrm>
          <a:prstGeom prst="rect">
            <a:avLst/>
          </a:prstGeom>
        </p:spPr>
        <p:txBody>
          <a:bodyPr spcFirstLastPara="1" wrap="square" lIns="91425" tIns="91425" rIns="91425" bIns="91425" anchor="t" anchorCtr="0">
            <a:noAutofit/>
          </a:bodyPr>
          <a:lstStyle/>
          <a:p>
            <a:pPr marL="0" algn="just">
              <a:lnSpc>
                <a:spcPct val="150000"/>
              </a:lnSpc>
              <a:spcAft>
                <a:spcPts val="1000"/>
              </a:spcAft>
            </a:pPr>
            <a:r>
              <a:rPr lang="en-US" sz="1400" dirty="0">
                <a:latin typeface="Batang" panose="02030600000101010101" pitchFamily="18" charset="-127"/>
                <a:ea typeface="Batang" panose="02030600000101010101" pitchFamily="18" charset="-127"/>
                <a:cs typeface="Arial" panose="020B0604020202020204" pitchFamily="34" charset="0"/>
              </a:rPr>
              <a:t>      </a:t>
            </a:r>
            <a:r>
              <a:rPr lang="en-US" sz="1400" dirty="0">
                <a:solidFill>
                  <a:schemeClr val="accent2">
                    <a:lumMod val="75000"/>
                  </a:schemeClr>
                </a:solidFill>
                <a:latin typeface="Batang" panose="02030600000101010101" pitchFamily="18" charset="-127"/>
                <a:ea typeface="Batang" panose="02030600000101010101" pitchFamily="18" charset="-127"/>
                <a:cs typeface="Arial" panose="020B0604020202020204" pitchFamily="34" charset="0"/>
              </a:rPr>
              <a:t>Essentials in Creating Sustainability in Cities</a:t>
            </a:r>
          </a:p>
          <a:p>
            <a:pPr>
              <a:buFont typeface="Arial" panose="020B0604020202020204" pitchFamily="34" charset="0"/>
              <a:buChar char="•"/>
            </a:pPr>
            <a:endParaRPr lang="en-US" sz="1400" dirty="0">
              <a:latin typeface="Batang" panose="02030600000101010101" pitchFamily="18" charset="-127"/>
              <a:ea typeface="Batang" panose="02030600000101010101" pitchFamily="18" charset="-127"/>
              <a:cs typeface="Arial" panose="020B0604020202020204" pitchFamily="34" charset="0"/>
            </a:endParaRPr>
          </a:p>
          <a:p>
            <a:pPr>
              <a:buFont typeface="Arial" panose="020B0604020202020204" pitchFamily="34" charset="0"/>
              <a:buChar char="•"/>
            </a:pPr>
            <a:r>
              <a:rPr lang="en-US" sz="1400" dirty="0">
                <a:latin typeface="Batang" panose="02030600000101010101" pitchFamily="18" charset="-127"/>
                <a:ea typeface="Batang" panose="02030600000101010101" pitchFamily="18" charset="-127"/>
                <a:cs typeface="Arial" panose="020B0604020202020204" pitchFamily="34" charset="0"/>
              </a:rPr>
              <a:t>Better innovations in how food production can be reimagined as an integral part of city living.</a:t>
            </a:r>
          </a:p>
          <a:p>
            <a:pPr>
              <a:buFont typeface="Arial" panose="020B0604020202020204" pitchFamily="34" charset="0"/>
              <a:buChar char="•"/>
            </a:pPr>
            <a:endParaRPr lang="en-US" sz="1400" dirty="0">
              <a:latin typeface="Batang" panose="02030600000101010101" pitchFamily="18" charset="-127"/>
              <a:ea typeface="Batang" panose="02030600000101010101" pitchFamily="18" charset="-127"/>
              <a:cs typeface="Arial" panose="020B0604020202020204" pitchFamily="34" charset="0"/>
            </a:endParaRPr>
          </a:p>
          <a:p>
            <a:pPr>
              <a:buFont typeface="Arial" panose="020B0604020202020204" pitchFamily="34" charset="0"/>
              <a:buChar char="•"/>
            </a:pPr>
            <a:r>
              <a:rPr lang="en-US" sz="1400" dirty="0">
                <a:latin typeface="Batang" panose="02030600000101010101" pitchFamily="18" charset="-127"/>
                <a:ea typeface="Batang" panose="02030600000101010101" pitchFamily="18" charset="-127"/>
                <a:cs typeface="Arial" panose="020B0604020202020204" pitchFamily="34" charset="0"/>
              </a:rPr>
              <a:t>The notion that food has nothing to do with urban planning and design needs to be revisited. </a:t>
            </a:r>
          </a:p>
          <a:p>
            <a:pPr>
              <a:buFont typeface="Arial" panose="020B0604020202020204" pitchFamily="34" charset="0"/>
              <a:buChar char="•"/>
            </a:pPr>
            <a:endParaRPr lang="en-US" sz="1400" dirty="0">
              <a:latin typeface="Batang" panose="02030600000101010101" pitchFamily="18" charset="-127"/>
              <a:ea typeface="Batang" panose="02030600000101010101" pitchFamily="18" charset="-127"/>
              <a:cs typeface="Arial" panose="020B0604020202020204" pitchFamily="34" charset="0"/>
            </a:endParaRPr>
          </a:p>
          <a:p>
            <a:pPr>
              <a:buFont typeface="Arial" panose="020B0604020202020204" pitchFamily="34" charset="0"/>
              <a:buChar char="•"/>
            </a:pPr>
            <a:r>
              <a:rPr lang="en-US" sz="1400" dirty="0">
                <a:latin typeface="Batang" panose="02030600000101010101" pitchFamily="18" charset="-127"/>
                <a:ea typeface="Batang" panose="02030600000101010101" pitchFamily="18" charset="-127"/>
                <a:cs typeface="Arial" panose="020B0604020202020204" pitchFamily="34" charset="0"/>
              </a:rPr>
              <a:t>Spatial designs and urban inserts need to be conceptualized keeping in mind the issue of food security as well to ensure a resilient urban future.</a:t>
            </a:r>
          </a:p>
          <a:p>
            <a:pPr>
              <a:buFont typeface="Arial" panose="020B0604020202020204" pitchFamily="34" charset="0"/>
              <a:buChar char="•"/>
            </a:pPr>
            <a:endParaRPr lang="en-US" sz="1400" dirty="0">
              <a:latin typeface="Batang" panose="02030600000101010101" pitchFamily="18" charset="-127"/>
              <a:ea typeface="Batang" panose="02030600000101010101" pitchFamily="18" charset="-127"/>
              <a:cs typeface="Arial" panose="020B0604020202020204" pitchFamily="34" charset="0"/>
            </a:endParaRPr>
          </a:p>
          <a:p>
            <a:pPr>
              <a:buFont typeface="Arial" panose="020B0604020202020204" pitchFamily="34" charset="0"/>
              <a:buChar char="•"/>
            </a:pPr>
            <a:endParaRPr sz="1400" i="0" dirty="0">
              <a:latin typeface="Batang" panose="02030600000101010101" pitchFamily="18" charset="-127"/>
              <a:ea typeface="Batang" panose="02030600000101010101" pitchFamily="18" charset="-127"/>
              <a:cs typeface="Arial" panose="020B0604020202020204" pitchFamily="34" charset="0"/>
            </a:endParaRPr>
          </a:p>
        </p:txBody>
      </p:sp>
      <p:sp>
        <p:nvSpPr>
          <p:cNvPr id="227" name="Google Shape;227;p34"/>
          <p:cNvSpPr txBox="1">
            <a:spLocks noGrp="1"/>
          </p:cNvSpPr>
          <p:nvPr>
            <p:ph type="sldNum" idx="12"/>
          </p:nvPr>
        </p:nvSpPr>
        <p:spPr>
          <a:prstGeom prst="rect">
            <a:avLst/>
          </a:prstGeom>
        </p:spPr>
        <p:txBody>
          <a:bodyPr spcFirstLastPara="1" wrap="square" lIns="91425" tIns="91425" rIns="91425" bIns="91425" anchor="ctr" anchorCtr="0">
            <a:noAutofit/>
          </a:bodyPr>
          <a:lstStyle/>
          <a:p>
            <a:pPr>
              <a:buSzPts val="1100"/>
            </a:pPr>
            <a:fld id="{00000000-1234-1234-1234-123412341234}" type="slidenum">
              <a:rPr lang="es"/>
              <a:pPr>
                <a:buSzPts val="1100"/>
              </a:pPr>
              <a:t>31</a:t>
            </a:fld>
            <a:endParaRPr dirty="0"/>
          </a:p>
        </p:txBody>
      </p:sp>
    </p:spTree>
    <p:extLst>
      <p:ext uri="{BB962C8B-B14F-4D97-AF65-F5344CB8AC3E}">
        <p14:creationId xmlns:p14="http://schemas.microsoft.com/office/powerpoint/2010/main" val="3347151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subTitle" idx="1"/>
          </p:nvPr>
        </p:nvSpPr>
        <p:spPr>
          <a:xfrm>
            <a:off x="838993" y="372861"/>
            <a:ext cx="6338656" cy="3962071"/>
          </a:xfrm>
          <a:prstGeom prst="rect">
            <a:avLst/>
          </a:prstGeom>
        </p:spPr>
        <p:txBody>
          <a:bodyPr spcFirstLastPara="1" wrap="square" lIns="91425" tIns="91425" rIns="91425" bIns="91425" anchor="t" anchorCtr="0">
            <a:noAutofit/>
          </a:bodyPr>
          <a:lstStyle/>
          <a:p>
            <a:pPr marL="0" algn="just">
              <a:lnSpc>
                <a:spcPct val="150000"/>
              </a:lnSpc>
              <a:spcAft>
                <a:spcPts val="1000"/>
              </a:spcAft>
            </a:pPr>
            <a:endParaRPr lang="en-US" sz="1400" dirty="0">
              <a:latin typeface="Arial" panose="020B0604020202020204" pitchFamily="34" charset="0"/>
              <a:ea typeface="Calibri"/>
              <a:cs typeface="Arial" panose="020B0604020202020204" pitchFamily="34" charset="0"/>
            </a:endParaRPr>
          </a:p>
          <a:p>
            <a:pPr marL="0" algn="just">
              <a:lnSpc>
                <a:spcPct val="150000"/>
              </a:lnSpc>
              <a:spcAft>
                <a:spcPts val="1000"/>
              </a:spcAft>
            </a:pPr>
            <a:r>
              <a:rPr lang="en-US" sz="1400" dirty="0">
                <a:latin typeface="Batang" panose="02030600000101010101" pitchFamily="18" charset="-127"/>
                <a:ea typeface="Batang" panose="02030600000101010101" pitchFamily="18" charset="-127"/>
                <a:cs typeface="Arial" panose="020B0604020202020204" pitchFamily="34" charset="0"/>
              </a:rPr>
              <a:t>					</a:t>
            </a:r>
            <a:r>
              <a:rPr lang="en-US" sz="1400" dirty="0">
                <a:solidFill>
                  <a:schemeClr val="accent2">
                    <a:lumMod val="75000"/>
                  </a:schemeClr>
                </a:solidFill>
                <a:latin typeface="Batang" panose="02030600000101010101" pitchFamily="18" charset="-127"/>
                <a:ea typeface="Batang" panose="02030600000101010101" pitchFamily="18" charset="-127"/>
                <a:cs typeface="Arial" panose="020B0604020202020204" pitchFamily="34" charset="0"/>
              </a:rPr>
              <a:t>City Region Food Systems </a:t>
            </a:r>
          </a:p>
          <a:p>
            <a:pPr marL="28575" indent="-285750" algn="just">
              <a:lnSpc>
                <a:spcPct val="150000"/>
              </a:lnSpc>
              <a:spcAft>
                <a:spcPts val="1000"/>
              </a:spcAft>
              <a:buFont typeface="Arial" panose="020B0604020202020204" pitchFamily="34" charset="0"/>
              <a:buChar char="•"/>
            </a:pPr>
            <a:r>
              <a:rPr lang="en-US" sz="1400" i="0" dirty="0">
                <a:latin typeface="Batang" panose="02030600000101010101" pitchFamily="18" charset="-127"/>
                <a:ea typeface="Batang" panose="02030600000101010101" pitchFamily="18" charset="-127"/>
                <a:cs typeface="Arial" panose="020B0604020202020204" pitchFamily="34" charset="0"/>
              </a:rPr>
              <a:t>Cities need Practical guidelines </a:t>
            </a:r>
          </a:p>
          <a:p>
            <a:pPr marL="282575" indent="-282575" algn="just">
              <a:lnSpc>
                <a:spcPct val="150000"/>
              </a:lnSpc>
              <a:spcAft>
                <a:spcPts val="1000"/>
              </a:spcAft>
              <a:buFont typeface="Arial" panose="020B0604020202020204" pitchFamily="34" charset="0"/>
              <a:buChar char="•"/>
            </a:pPr>
            <a:r>
              <a:rPr lang="en-US" sz="1400" dirty="0">
                <a:latin typeface="Batang" panose="02030600000101010101" pitchFamily="18" charset="-127"/>
                <a:ea typeface="Batang" panose="02030600000101010101" pitchFamily="18" charset="-127"/>
                <a:cs typeface="Arial" panose="020B0604020202020204" pitchFamily="34" charset="0"/>
              </a:rPr>
              <a:t>Political will and the use of available policy and planning instruments: infrastructure and logistics, public procurement, licenses, and land-use planning.</a:t>
            </a:r>
          </a:p>
          <a:p>
            <a:pPr marL="282575" indent="-282575" algn="just">
              <a:lnSpc>
                <a:spcPct val="150000"/>
              </a:lnSpc>
              <a:spcAft>
                <a:spcPts val="1000"/>
              </a:spcAft>
              <a:buFont typeface="Arial" panose="020B0604020202020204" pitchFamily="34" charset="0"/>
              <a:buChar char="•"/>
            </a:pPr>
            <a:r>
              <a:rPr lang="en-US" sz="1400" dirty="0">
                <a:latin typeface="Batang" panose="02030600000101010101" pitchFamily="18" charset="-127"/>
                <a:ea typeface="Batang" panose="02030600000101010101" pitchFamily="18" charset="-127"/>
                <a:cs typeface="Arial" panose="020B0604020202020204" pitchFamily="34" charset="0"/>
              </a:rPr>
              <a:t>Each City region should then develop a variety of strategies by which to improve its food system. </a:t>
            </a:r>
          </a:p>
          <a:p>
            <a:pPr marL="282575" indent="-282575" algn="just">
              <a:lnSpc>
                <a:spcPct val="150000"/>
              </a:lnSpc>
              <a:spcAft>
                <a:spcPts val="1000"/>
              </a:spcAft>
              <a:buFont typeface="Arial" panose="020B0604020202020204" pitchFamily="34" charset="0"/>
              <a:buChar char="•"/>
            </a:pPr>
            <a:r>
              <a:rPr lang="en-US" sz="1400" dirty="0">
                <a:latin typeface="Batang" panose="02030600000101010101" pitchFamily="18" charset="-127"/>
                <a:ea typeface="Batang" panose="02030600000101010101" pitchFamily="18" charset="-127"/>
                <a:cs typeface="Arial" panose="020B0604020202020204" pitchFamily="34" charset="0"/>
              </a:rPr>
              <a:t>There is no ‘one size fits all’ approach to addressing challenges and opportunities related to city region food systems</a:t>
            </a:r>
            <a:r>
              <a:rPr lang="en-US" sz="1400" dirty="0">
                <a:latin typeface="Arial" panose="020B0604020202020204" pitchFamily="34" charset="0"/>
                <a:cs typeface="Arial" panose="020B0604020202020204" pitchFamily="34" charset="0"/>
              </a:rPr>
              <a:t>.</a:t>
            </a:r>
          </a:p>
        </p:txBody>
      </p:sp>
      <p:sp>
        <p:nvSpPr>
          <p:cNvPr id="227" name="Google Shape;227;p34"/>
          <p:cNvSpPr txBox="1">
            <a:spLocks noGrp="1"/>
          </p:cNvSpPr>
          <p:nvPr>
            <p:ph type="sldNum" idx="12"/>
          </p:nvPr>
        </p:nvSpPr>
        <p:spPr>
          <a:prstGeom prst="rect">
            <a:avLst/>
          </a:prstGeom>
        </p:spPr>
        <p:txBody>
          <a:bodyPr spcFirstLastPara="1" wrap="square" lIns="91425" tIns="91425" rIns="91425" bIns="91425" anchor="ctr" anchorCtr="0">
            <a:noAutofit/>
          </a:bodyPr>
          <a:lstStyle/>
          <a:p>
            <a:pPr>
              <a:buSzPts val="1100"/>
            </a:pPr>
            <a:fld id="{00000000-1234-1234-1234-123412341234}" type="slidenum">
              <a:rPr lang="es"/>
              <a:pPr>
                <a:buSzPts val="1100"/>
              </a:pPr>
              <a:t>32</a:t>
            </a:fld>
            <a:endParaRPr dirty="0"/>
          </a:p>
        </p:txBody>
      </p:sp>
    </p:spTree>
    <p:extLst>
      <p:ext uri="{BB962C8B-B14F-4D97-AF65-F5344CB8AC3E}">
        <p14:creationId xmlns:p14="http://schemas.microsoft.com/office/powerpoint/2010/main" val="2110458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subTitle" idx="4294967295"/>
          </p:nvPr>
        </p:nvSpPr>
        <p:spPr>
          <a:xfrm>
            <a:off x="1296988" y="98424"/>
            <a:ext cx="6932612" cy="4564063"/>
          </a:xfrm>
          <a:prstGeom prst="rect">
            <a:avLst/>
          </a:prstGeom>
        </p:spPr>
        <p:txBody>
          <a:bodyPr spcFirstLastPara="1" wrap="square" lIns="91425" tIns="91425" rIns="91425" bIns="91425" anchor="t" anchorCtr="0">
            <a:noAutofit/>
          </a:bodyPr>
          <a:lstStyle/>
          <a:p>
            <a:pPr marL="0" indent="0" algn="just">
              <a:lnSpc>
                <a:spcPct val="150000"/>
              </a:lnSpc>
              <a:spcAft>
                <a:spcPts val="1000"/>
              </a:spcAft>
              <a:buNone/>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						</a:t>
            </a:r>
            <a:r>
              <a:rPr lang="en-US" sz="1400" b="1" dirty="0">
                <a:solidFill>
                  <a:schemeClr val="accent2">
                    <a:lumMod val="75000"/>
                  </a:schemeClr>
                </a:solidFill>
                <a:latin typeface="Batang" panose="02030600000101010101" pitchFamily="18" charset="-127"/>
                <a:ea typeface="Batang" panose="02030600000101010101" pitchFamily="18" charset="-127"/>
                <a:cs typeface="Arial" panose="020B0604020202020204" pitchFamily="34" charset="0"/>
              </a:rPr>
              <a:t>City Region Food Systems </a:t>
            </a:r>
          </a:p>
          <a:p>
            <a:pPr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Losses, Food wastage throughout the supply chain reduced</a:t>
            </a:r>
          </a:p>
          <a:p>
            <a:pPr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Nutritious food, impact the quality of diet, Food Logistics Efficiency</a:t>
            </a:r>
          </a:p>
          <a:p>
            <a:pPr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Collaboration between all levels of government and non governmental organizations, Individuals, Farmers, Collectives  </a:t>
            </a:r>
          </a:p>
          <a:p>
            <a:pPr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Multi-stakeholder food planning/ policy councils, which many cities, including Toronto and Belo Horizonte, have successfully implemented.</a:t>
            </a:r>
          </a:p>
          <a:p>
            <a:pPr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How policy at all levels can provide greater support to promote positive, local practices.</a:t>
            </a:r>
          </a:p>
          <a:p>
            <a:pPr marL="0" algn="just">
              <a:lnSpc>
                <a:spcPct val="150000"/>
              </a:lnSpc>
              <a:spcAft>
                <a:spcPts val="1000"/>
              </a:spcAft>
            </a:pPr>
            <a:endParaRPr lang="en-US" sz="1400" dirty="0">
              <a:solidFill>
                <a:schemeClr val="tx1"/>
              </a:solidFill>
              <a:latin typeface="Arial" panose="020B0604020202020204" pitchFamily="34" charset="0"/>
              <a:cs typeface="Arial" panose="020B0604020202020204" pitchFamily="34" charset="0"/>
            </a:endParaRPr>
          </a:p>
          <a:p>
            <a:pPr marL="0" algn="just">
              <a:lnSpc>
                <a:spcPct val="150000"/>
              </a:lnSpc>
              <a:spcAft>
                <a:spcPts val="1000"/>
              </a:spcAft>
            </a:pPr>
            <a:endParaRPr lang="en-US" sz="1400" dirty="0">
              <a:latin typeface="Arial" panose="020B0604020202020204" pitchFamily="34" charset="0"/>
              <a:ea typeface="Calibri"/>
              <a:cs typeface="Arial" panose="020B0604020202020204" pitchFamily="34" charset="0"/>
            </a:endParaRPr>
          </a:p>
        </p:txBody>
      </p:sp>
      <p:sp>
        <p:nvSpPr>
          <p:cNvPr id="227" name="Google Shape;227;p34"/>
          <p:cNvSpPr txBox="1">
            <a:spLocks noGrp="1"/>
          </p:cNvSpPr>
          <p:nvPr>
            <p:ph type="sldNum" idx="4294967295"/>
          </p:nvPr>
        </p:nvSpPr>
        <p:spPr>
          <a:xfrm>
            <a:off x="8594725" y="4662488"/>
            <a:ext cx="549275" cy="393700"/>
          </a:xfrm>
          <a:prstGeom prst="rect">
            <a:avLst/>
          </a:prstGeom>
        </p:spPr>
        <p:txBody>
          <a:bodyPr spcFirstLastPara="1" wrap="square" lIns="91425" tIns="91425" rIns="91425" bIns="91425" anchor="ctr" anchorCtr="0">
            <a:noAutofit/>
          </a:bodyPr>
          <a:lstStyle/>
          <a:p>
            <a:pPr>
              <a:buSzPts val="1100"/>
            </a:pPr>
            <a:fld id="{00000000-1234-1234-1234-123412341234}" type="slidenum">
              <a:rPr lang="es"/>
              <a:pPr>
                <a:buSzPts val="1100"/>
              </a:pPr>
              <a:t>33</a:t>
            </a:fld>
            <a:endParaRPr dirty="0"/>
          </a:p>
        </p:txBody>
      </p:sp>
    </p:spTree>
    <p:extLst>
      <p:ext uri="{BB962C8B-B14F-4D97-AF65-F5344CB8AC3E}">
        <p14:creationId xmlns:p14="http://schemas.microsoft.com/office/powerpoint/2010/main" val="1720972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subTitle" idx="4294967295"/>
          </p:nvPr>
        </p:nvSpPr>
        <p:spPr>
          <a:xfrm>
            <a:off x="419099" y="501649"/>
            <a:ext cx="7615191" cy="4375150"/>
          </a:xfrm>
          <a:prstGeom prst="rect">
            <a:avLst/>
          </a:prstGeom>
        </p:spPr>
        <p:txBody>
          <a:bodyPr spcFirstLastPara="1" wrap="square" lIns="91425" tIns="91425" rIns="91425" bIns="91425" anchor="t" anchorCtr="0">
            <a:noAutofit/>
          </a:bodyPr>
          <a:lstStyle/>
          <a:p>
            <a:pPr marL="0" indent="0" algn="just">
              <a:lnSpc>
                <a:spcPct val="150000"/>
              </a:lnSpc>
              <a:spcAft>
                <a:spcPts val="1000"/>
              </a:spcAft>
              <a:buNone/>
            </a:pPr>
            <a:r>
              <a:rPr lang="en-US" sz="1400" b="1" dirty="0">
                <a:solidFill>
                  <a:schemeClr val="accent2">
                    <a:lumMod val="75000"/>
                  </a:schemeClr>
                </a:solidFill>
                <a:latin typeface="Batang" panose="02030600000101010101" pitchFamily="18" charset="-127"/>
                <a:ea typeface="Batang" panose="02030600000101010101" pitchFamily="18" charset="-127"/>
                <a:cs typeface="Arial" panose="020B0604020202020204" pitchFamily="34" charset="0"/>
              </a:rPr>
              <a:t>										Best Practices </a:t>
            </a:r>
          </a:p>
          <a:p>
            <a:pPr marL="225425" indent="-225425"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Food Policy Councils (FPCs),Food Labs and similar groups like multi-stakeholder food forums/platforms, food policy networks, food groups are to be formed.</a:t>
            </a:r>
          </a:p>
          <a:p>
            <a:pPr marL="225425" indent="-225425"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They research and bring perspectives to shareholders on developing food systems to bring about changes, to address the challenges and bring about innovative solutions to influence policies and planning in food systems.</a:t>
            </a:r>
          </a:p>
          <a:p>
            <a:pPr marL="225425" indent="-225425"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The Toronto Youth Food Policy Council, the only youth-led group  (TYFPC)founded in 2009  is best encapsulated as working to engage, inform and mobilize young people around food and food policy issues.  They will share experiences and perspectives on the many challenges that they are currently facing in their food system at the policy tables is Unique. </a:t>
            </a:r>
          </a:p>
        </p:txBody>
      </p:sp>
      <p:sp>
        <p:nvSpPr>
          <p:cNvPr id="227" name="Google Shape;227;p34"/>
          <p:cNvSpPr txBox="1">
            <a:spLocks noGrp="1"/>
          </p:cNvSpPr>
          <p:nvPr>
            <p:ph type="sldNum" idx="4294967295"/>
          </p:nvPr>
        </p:nvSpPr>
        <p:spPr>
          <a:xfrm>
            <a:off x="8594725" y="4662488"/>
            <a:ext cx="549275" cy="393700"/>
          </a:xfrm>
          <a:prstGeom prst="rect">
            <a:avLst/>
          </a:prstGeom>
        </p:spPr>
        <p:txBody>
          <a:bodyPr spcFirstLastPara="1" wrap="square" lIns="91425" tIns="91425" rIns="91425" bIns="91425" anchor="ctr" anchorCtr="0">
            <a:noAutofit/>
          </a:bodyPr>
          <a:lstStyle/>
          <a:p>
            <a:pPr>
              <a:buSzPts val="1100"/>
            </a:pPr>
            <a:fld id="{00000000-1234-1234-1234-123412341234}" type="slidenum">
              <a:rPr lang="es"/>
              <a:pPr>
                <a:buSzPts val="1100"/>
              </a:pPr>
              <a:t>34</a:t>
            </a:fld>
            <a:endParaRPr dirty="0"/>
          </a:p>
        </p:txBody>
      </p:sp>
    </p:spTree>
    <p:extLst>
      <p:ext uri="{BB962C8B-B14F-4D97-AF65-F5344CB8AC3E}">
        <p14:creationId xmlns:p14="http://schemas.microsoft.com/office/powerpoint/2010/main" val="501197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subTitle" idx="4294967295"/>
          </p:nvPr>
        </p:nvSpPr>
        <p:spPr>
          <a:xfrm>
            <a:off x="577145" y="537455"/>
            <a:ext cx="6995507" cy="4125033"/>
          </a:xfrm>
          <a:prstGeom prst="rect">
            <a:avLst/>
          </a:prstGeom>
        </p:spPr>
        <p:txBody>
          <a:bodyPr spcFirstLastPara="1" wrap="square" lIns="91425" tIns="91425" rIns="91425" bIns="91425" anchor="t" anchorCtr="0">
            <a:noAutofit/>
          </a:bodyPr>
          <a:lstStyle/>
          <a:p>
            <a:pPr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Each city needs to have hundreds of local food initiatives, such as allotments, food waste platforms and farmers markets, but these are far removed from professional large-scale food producers.</a:t>
            </a:r>
          </a:p>
          <a:p>
            <a:pPr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Local food strategies and farming could be enhanced by directing agricultural funds to clusters of cities and municipalities so they can create regional food strategies and develop direct farm links.</a:t>
            </a:r>
          </a:p>
          <a:p>
            <a:pPr algn="just">
              <a:lnSpc>
                <a:spcPct val="150000"/>
              </a:lnSpc>
              <a:spcAft>
                <a:spcPts val="1000"/>
              </a:spcAft>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This would make help strengthen local food policies and help farmers from being less dependent on the world market and large companies.</a:t>
            </a:r>
          </a:p>
        </p:txBody>
      </p:sp>
      <p:sp>
        <p:nvSpPr>
          <p:cNvPr id="227" name="Google Shape;227;p34"/>
          <p:cNvSpPr txBox="1">
            <a:spLocks noGrp="1"/>
          </p:cNvSpPr>
          <p:nvPr>
            <p:ph type="sldNum" idx="4294967295"/>
          </p:nvPr>
        </p:nvSpPr>
        <p:spPr>
          <a:xfrm>
            <a:off x="8594725" y="4662488"/>
            <a:ext cx="549275" cy="393700"/>
          </a:xfrm>
          <a:prstGeom prst="rect">
            <a:avLst/>
          </a:prstGeom>
        </p:spPr>
        <p:txBody>
          <a:bodyPr spcFirstLastPara="1" wrap="square" lIns="91425" tIns="91425" rIns="91425" bIns="91425" anchor="ctr" anchorCtr="0">
            <a:noAutofit/>
          </a:bodyPr>
          <a:lstStyle/>
          <a:p>
            <a:pPr>
              <a:buSzPts val="1100"/>
            </a:pPr>
            <a:fld id="{00000000-1234-1234-1234-123412341234}" type="slidenum">
              <a:rPr lang="es"/>
              <a:pPr>
                <a:buSzPts val="1100"/>
              </a:pPr>
              <a:t>35</a:t>
            </a:fld>
            <a:endParaRPr dirty="0"/>
          </a:p>
        </p:txBody>
      </p:sp>
    </p:spTree>
    <p:extLst>
      <p:ext uri="{BB962C8B-B14F-4D97-AF65-F5344CB8AC3E}">
        <p14:creationId xmlns:p14="http://schemas.microsoft.com/office/powerpoint/2010/main" val="3874501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subTitle" idx="4294967295"/>
          </p:nvPr>
        </p:nvSpPr>
        <p:spPr>
          <a:xfrm>
            <a:off x="0" y="368300"/>
            <a:ext cx="7546975" cy="4687888"/>
          </a:xfrm>
          <a:prstGeom prst="rect">
            <a:avLst/>
          </a:prstGeom>
        </p:spPr>
        <p:txBody>
          <a:bodyPr spcFirstLastPara="1" wrap="square" lIns="91425" tIns="91425" rIns="91425" bIns="91425" anchor="t" anchorCtr="0">
            <a:noAutofit/>
          </a:bodyPr>
          <a:lstStyle/>
          <a:p>
            <a:pPr marL="0" indent="0" algn="just">
              <a:lnSpc>
                <a:spcPct val="150000"/>
              </a:lnSpc>
              <a:spcAft>
                <a:spcPts val="1000"/>
              </a:spcAft>
              <a:buNone/>
            </a:pPr>
            <a:r>
              <a:rPr lang="en-US" sz="1400" b="1" dirty="0">
                <a:solidFill>
                  <a:schemeClr val="accent2">
                    <a:lumMod val="75000"/>
                  </a:schemeClr>
                </a:solidFill>
                <a:latin typeface="Batang" panose="02030600000101010101" pitchFamily="18" charset="-127"/>
                <a:ea typeface="Batang" panose="02030600000101010101" pitchFamily="18" charset="-127"/>
                <a:cs typeface="Arial" panose="020B0604020202020204" pitchFamily="34" charset="0"/>
              </a:rPr>
              <a:t>							Designing Holistic Food Systems</a:t>
            </a:r>
          </a:p>
          <a:p>
            <a:pPr marL="338138" indent="-338138" algn="just">
              <a:lnSpc>
                <a:spcPct val="150000"/>
              </a:lnSpc>
              <a:spcAft>
                <a:spcPts val="1000"/>
              </a:spcAft>
              <a:buFont typeface="Arial" panose="020B0604020202020204" pitchFamily="34" charset="0"/>
              <a:buChar char="•"/>
              <a:tabLst>
                <a:tab pos="2788920" algn="l"/>
              </a:tabLst>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Cities and Regions need to connect better with traditional farmers who produce on a larger scale</a:t>
            </a:r>
          </a:p>
          <a:p>
            <a:pPr marL="338138" indent="-338138" algn="just">
              <a:lnSpc>
                <a:spcPct val="150000"/>
              </a:lnSpc>
              <a:spcAft>
                <a:spcPts val="1000"/>
              </a:spcAft>
              <a:buFont typeface="Arial" panose="020B0604020202020204" pitchFamily="34" charset="0"/>
              <a:buChar char="•"/>
              <a:tabLst>
                <a:tab pos="2788920" algn="l"/>
              </a:tabLst>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Sustaining the urban link with rural is so important to keep us  still weaved to our cultures and Ingenious knowledge systems. </a:t>
            </a:r>
          </a:p>
          <a:p>
            <a:pPr marL="338138" indent="-338138" algn="just">
              <a:lnSpc>
                <a:spcPct val="150000"/>
              </a:lnSpc>
              <a:spcAft>
                <a:spcPts val="1000"/>
              </a:spcAft>
              <a:buFont typeface="Arial" panose="020B0604020202020204" pitchFamily="34" charset="0"/>
              <a:buChar char="•"/>
              <a:tabLst>
                <a:tab pos="2788920" algn="l"/>
              </a:tabLst>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 An Integrated perspective needs to be developed keeping in mind the above social and ecological dimensions. Strategic approaches need to be made to bring in sustainable actions in individuals, communities and larger collectives, and across all scales, from the local to the global. </a:t>
            </a:r>
          </a:p>
          <a:p>
            <a:pPr marL="338138" indent="-338138" algn="just">
              <a:lnSpc>
                <a:spcPct val="150000"/>
              </a:lnSpc>
              <a:spcAft>
                <a:spcPts val="1000"/>
              </a:spcAft>
              <a:buFont typeface="Arial" panose="020B0604020202020204" pitchFamily="34" charset="0"/>
              <a:buChar char="•"/>
              <a:tabLst>
                <a:tab pos="2788920" algn="l"/>
              </a:tabLst>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Focus on adopting and implementing policies that encourage the Making of Sustainable Cities.</a:t>
            </a:r>
          </a:p>
          <a:p>
            <a:pPr marL="0" indent="0" algn="just">
              <a:lnSpc>
                <a:spcPct val="150000"/>
              </a:lnSpc>
              <a:spcAft>
                <a:spcPts val="1000"/>
              </a:spcAft>
              <a:buNone/>
            </a:pPr>
            <a:endParaRPr lang="en-US" sz="1400" dirty="0">
              <a:latin typeface="Arial" panose="020B0604020202020204" pitchFamily="34" charset="0"/>
              <a:ea typeface="Calibri"/>
              <a:cs typeface="Arial" panose="020B0604020202020204" pitchFamily="34" charset="0"/>
            </a:endParaRPr>
          </a:p>
          <a:p>
            <a:pPr marL="0" indent="0" algn="just">
              <a:lnSpc>
                <a:spcPct val="150000"/>
              </a:lnSpc>
              <a:spcAft>
                <a:spcPts val="1000"/>
              </a:spcAft>
              <a:buNone/>
            </a:pPr>
            <a:r>
              <a:rPr lang="en-US" sz="1400" dirty="0">
                <a:latin typeface="Arial" panose="020B0604020202020204" pitchFamily="34" charset="0"/>
                <a:ea typeface="Calibri"/>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sp>
        <p:nvSpPr>
          <p:cNvPr id="227" name="Google Shape;227;p34"/>
          <p:cNvSpPr txBox="1">
            <a:spLocks noGrp="1"/>
          </p:cNvSpPr>
          <p:nvPr>
            <p:ph type="sldNum" idx="4294967295"/>
          </p:nvPr>
        </p:nvSpPr>
        <p:spPr>
          <a:xfrm>
            <a:off x="8594725" y="4662488"/>
            <a:ext cx="549275" cy="393700"/>
          </a:xfrm>
          <a:prstGeom prst="rect">
            <a:avLst/>
          </a:prstGeom>
        </p:spPr>
        <p:txBody>
          <a:bodyPr spcFirstLastPara="1" wrap="square" lIns="91425" tIns="91425" rIns="91425" bIns="91425" anchor="ctr" anchorCtr="0">
            <a:noAutofit/>
          </a:bodyPr>
          <a:lstStyle/>
          <a:p>
            <a:pPr>
              <a:buSzPts val="1100"/>
            </a:pPr>
            <a:fld id="{00000000-1234-1234-1234-123412341234}" type="slidenum">
              <a:rPr lang="es"/>
              <a:pPr>
                <a:buSzPts val="1100"/>
              </a:pPr>
              <a:t>36</a:t>
            </a:fld>
            <a:endParaRPr dirty="0"/>
          </a:p>
        </p:txBody>
      </p:sp>
    </p:spTree>
    <p:extLst>
      <p:ext uri="{BB962C8B-B14F-4D97-AF65-F5344CB8AC3E}">
        <p14:creationId xmlns:p14="http://schemas.microsoft.com/office/powerpoint/2010/main" val="2342902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6466" y="2201662"/>
            <a:ext cx="1873188" cy="461665"/>
          </a:xfrm>
          <a:prstGeom prst="rect">
            <a:avLst/>
          </a:prstGeom>
        </p:spPr>
        <p:txBody>
          <a:bodyPr wrap="square">
            <a:spAutoFit/>
          </a:bodyPr>
          <a:lstStyle/>
          <a:p>
            <a:r>
              <a:rPr lang="en-US" sz="2400" b="1" dirty="0">
                <a:solidFill>
                  <a:prstClr val="black"/>
                </a:solidFill>
                <a:latin typeface="Batang" panose="02030600000101010101" pitchFamily="18" charset="-127"/>
                <a:ea typeface="Batang" panose="02030600000101010101" pitchFamily="18" charset="-127"/>
                <a:cs typeface="Arial" panose="020B0604020202020204" pitchFamily="34" charset="0"/>
              </a:rPr>
              <a:t>Thank You </a:t>
            </a:r>
            <a:endParaRPr lang="en-US" dirty="0"/>
          </a:p>
        </p:txBody>
      </p:sp>
    </p:spTree>
    <p:extLst>
      <p:ext uri="{BB962C8B-B14F-4D97-AF65-F5344CB8AC3E}">
        <p14:creationId xmlns:p14="http://schemas.microsoft.com/office/powerpoint/2010/main" val="1754538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B205838-6455-48D7-9F41-95588B84D9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443" y="523783"/>
            <a:ext cx="5692895" cy="4018514"/>
          </a:xfrm>
          <a:prstGeom prst="rect">
            <a:avLst/>
          </a:prstGeom>
        </p:spPr>
      </p:pic>
      <p:sp>
        <p:nvSpPr>
          <p:cNvPr id="2" name="Rectangle 1"/>
          <p:cNvSpPr/>
          <p:nvPr/>
        </p:nvSpPr>
        <p:spPr>
          <a:xfrm>
            <a:off x="5672831" y="1207363"/>
            <a:ext cx="3000652" cy="2213433"/>
          </a:xfrm>
          <a:prstGeom prst="rect">
            <a:avLst/>
          </a:prstGeom>
        </p:spPr>
        <p:txBody>
          <a:bodyPr wrap="square">
            <a:spAutoFit/>
          </a:bodyPr>
          <a:lstStyle/>
          <a:p>
            <a:pPr marL="257175" lvl="0" indent="-257175" defTabSz="342900">
              <a:spcBef>
                <a:spcPts val="750"/>
              </a:spcBef>
              <a:buClr>
                <a:srgbClr val="90C226"/>
              </a:buClr>
              <a:buSzPct val="80000"/>
              <a:buFont typeface="Arial" panose="020B0604020202020204" pitchFamily="34" charset="0"/>
              <a:buChar char="•"/>
            </a:pPr>
            <a:r>
              <a:rPr lang="en-US" sz="1200" b="1" dirty="0">
                <a:solidFill>
                  <a:prstClr val="black">
                    <a:lumMod val="75000"/>
                    <a:lumOff val="25000"/>
                  </a:prstClr>
                </a:solidFill>
                <a:latin typeface="Batang" panose="02030600000101010101" pitchFamily="18" charset="-127"/>
                <a:ea typeface="Batang" panose="02030600000101010101" pitchFamily="18" charset="-127"/>
                <a:cs typeface="Arial" panose="020B0604020202020204" pitchFamily="34" charset="0"/>
              </a:rPr>
              <a:t>By 2050, more than two-thirds of the world will live in urban areas</a:t>
            </a:r>
          </a:p>
          <a:p>
            <a:pPr marL="257175" lvl="0" indent="-257175" defTabSz="342900">
              <a:spcBef>
                <a:spcPts val="750"/>
              </a:spcBef>
              <a:buClr>
                <a:srgbClr val="90C226"/>
              </a:buClr>
              <a:buSzPct val="80000"/>
              <a:buFont typeface="Arial" panose="020B0604020202020204" pitchFamily="34" charset="0"/>
              <a:buChar char="•"/>
            </a:pPr>
            <a:r>
              <a:rPr lang="en-US" sz="1200" b="1" dirty="0">
                <a:solidFill>
                  <a:prstClr val="black">
                    <a:lumMod val="75000"/>
                    <a:lumOff val="25000"/>
                  </a:prstClr>
                </a:solidFill>
                <a:latin typeface="Batang" panose="02030600000101010101" pitchFamily="18" charset="-127"/>
                <a:ea typeface="Batang" panose="02030600000101010101" pitchFamily="18" charset="-127"/>
                <a:cs typeface="Arial" panose="020B0604020202020204" pitchFamily="34" charset="0"/>
              </a:rPr>
              <a:t>By 2050, close to 7 billion people are projected to live in urban areas (World Bank Data)</a:t>
            </a:r>
          </a:p>
          <a:p>
            <a:pPr marL="257175" lvl="0" indent="-257175" defTabSz="342900">
              <a:spcBef>
                <a:spcPts val="750"/>
              </a:spcBef>
              <a:buClr>
                <a:srgbClr val="90C226"/>
              </a:buClr>
              <a:buSzPct val="80000"/>
              <a:buFont typeface="Arial" panose="020B0604020202020204" pitchFamily="34" charset="0"/>
              <a:buChar char="•"/>
            </a:pPr>
            <a:r>
              <a:rPr lang="en-US" sz="1200" b="1" dirty="0">
                <a:solidFill>
                  <a:prstClr val="black">
                    <a:lumMod val="75000"/>
                    <a:lumOff val="25000"/>
                  </a:prstClr>
                </a:solidFill>
                <a:latin typeface="Batang" panose="02030600000101010101" pitchFamily="18" charset="-127"/>
                <a:ea typeface="Batang" panose="02030600000101010101" pitchFamily="18" charset="-127"/>
                <a:cs typeface="Arial" panose="020B0604020202020204" pitchFamily="34" charset="0"/>
              </a:rPr>
              <a:t>The latest Report by UN on  population speculates that by 2050, the Indian urban population will have increased by 300 million people.</a:t>
            </a:r>
          </a:p>
        </p:txBody>
      </p:sp>
    </p:spTree>
    <p:extLst>
      <p:ext uri="{BB962C8B-B14F-4D97-AF65-F5344CB8AC3E}">
        <p14:creationId xmlns:p14="http://schemas.microsoft.com/office/powerpoint/2010/main" val="2191563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8B54AA0-CBBE-4809-9C8E-F05F0C84D3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237" y="158045"/>
            <a:ext cx="5838071" cy="4120991"/>
          </a:xfrm>
          <a:prstGeom prst="rect">
            <a:avLst/>
          </a:prstGeom>
        </p:spPr>
      </p:pic>
      <p:sp>
        <p:nvSpPr>
          <p:cNvPr id="2" name="Rectangle 1"/>
          <p:cNvSpPr/>
          <p:nvPr/>
        </p:nvSpPr>
        <p:spPr>
          <a:xfrm>
            <a:off x="6338657" y="1438183"/>
            <a:ext cx="1899822" cy="1384995"/>
          </a:xfrm>
          <a:prstGeom prst="rect">
            <a:avLst/>
          </a:prstGeom>
        </p:spPr>
        <p:txBody>
          <a:bodyPr wrap="square">
            <a:spAutoFit/>
          </a:bodyPr>
          <a:lstStyle/>
          <a:p>
            <a:pPr lvl="0" defTabSz="342900">
              <a:spcBef>
                <a:spcPts val="750"/>
              </a:spcBef>
              <a:buClr>
                <a:srgbClr val="90C226"/>
              </a:buClr>
              <a:buSzPct val="80000"/>
            </a:pPr>
            <a:r>
              <a:rPr lang="en-US" sz="1200" b="1" dirty="0">
                <a:solidFill>
                  <a:prstClr val="black">
                    <a:lumMod val="75000"/>
                    <a:lumOff val="25000"/>
                  </a:prstClr>
                </a:solidFill>
                <a:latin typeface="Batang" panose="02030600000101010101" pitchFamily="18" charset="-127"/>
                <a:ea typeface="Batang" panose="02030600000101010101" pitchFamily="18" charset="-127"/>
                <a:cs typeface="Arial" panose="020B0604020202020204" pitchFamily="34" charset="0"/>
              </a:rPr>
              <a:t>The latest Report by UN on  population speculates that by 2050, the Indian urban population will have increased by 300 million people.</a:t>
            </a:r>
          </a:p>
        </p:txBody>
      </p:sp>
    </p:spTree>
    <p:extLst>
      <p:ext uri="{BB962C8B-B14F-4D97-AF65-F5344CB8AC3E}">
        <p14:creationId xmlns:p14="http://schemas.microsoft.com/office/powerpoint/2010/main" val="148074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subTitle" idx="4294967295"/>
          </p:nvPr>
        </p:nvSpPr>
        <p:spPr>
          <a:xfrm>
            <a:off x="0" y="869951"/>
            <a:ext cx="7554913" cy="2925872"/>
          </a:xfrm>
          <a:prstGeom prst="rect">
            <a:avLst/>
          </a:prstGeom>
        </p:spPr>
        <p:txBody>
          <a:bodyPr spcFirstLastPara="1" wrap="square" lIns="91425" tIns="91425" rIns="91425" bIns="91425" anchor="t" anchorCtr="0">
            <a:noAutofit/>
          </a:bodyPr>
          <a:lstStyle/>
          <a:p>
            <a:pPr marL="139700" indent="0"/>
            <a:endParaRPr lang="en-US" sz="1200" i="1" dirty="0">
              <a:latin typeface="Arial" panose="020B0604020202020204" pitchFamily="34" charset="0"/>
              <a:ea typeface="Batang" panose="02030600000101010101" pitchFamily="18" charset="-127"/>
              <a:cs typeface="Arial" panose="020B0604020202020204" pitchFamily="34" charset="0"/>
            </a:endParaRPr>
          </a:p>
          <a:p>
            <a:pPr marL="425450" indent="-28575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Great social issues including housing problems, health hazards waste disposal and shortage of electric power.</a:t>
            </a:r>
          </a:p>
          <a:p>
            <a:pPr marL="425450" indent="-28575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Health risks brought about by unsustainable and unplanned development of urban housing, transport, and food systems, include Climate risks, Air pollution, Housing-related health risks, Nutrition insecurity and unhealthy diets, Unsafe drinking-water, sanitation and waste management, Urban green spaces.</a:t>
            </a:r>
          </a:p>
          <a:p>
            <a:pPr marL="425450" indent="-28575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Current food systems in cities are  challenged</a:t>
            </a:r>
          </a:p>
          <a:p>
            <a:pPr marL="425450" indent="-28575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Cities need to explore various opportunities in developing sustainable food systems</a:t>
            </a:r>
          </a:p>
          <a:p>
            <a:pPr marL="0" indent="0">
              <a:buNone/>
            </a:pPr>
            <a:r>
              <a:rPr lang="en-US" sz="1400" b="1" dirty="0">
                <a:latin typeface="Batang" panose="02030600000101010101" pitchFamily="18" charset="-127"/>
                <a:ea typeface="Batang" panose="02030600000101010101" pitchFamily="18" charset="-127"/>
              </a:rPr>
              <a:t>	</a:t>
            </a:r>
            <a:endParaRPr lang="en-US" sz="1400" b="1" dirty="0">
              <a:latin typeface="Batang" panose="02030600000101010101" pitchFamily="18" charset="-127"/>
              <a:ea typeface="Batang" panose="02030600000101010101" pitchFamily="18" charset="-127"/>
              <a:cs typeface="Arial" panose="020B0604020202020204" pitchFamily="34" charset="0"/>
            </a:endParaRPr>
          </a:p>
        </p:txBody>
      </p:sp>
      <p:sp>
        <p:nvSpPr>
          <p:cNvPr id="227" name="Google Shape;227;p34"/>
          <p:cNvSpPr txBox="1">
            <a:spLocks noGrp="1"/>
          </p:cNvSpPr>
          <p:nvPr>
            <p:ph type="sldNum" idx="4294967295"/>
          </p:nvPr>
        </p:nvSpPr>
        <p:spPr>
          <a:xfrm>
            <a:off x="8594725" y="4662488"/>
            <a:ext cx="549275" cy="39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fld id="{00000000-1234-1234-1234-123412341234}" type="slidenum">
              <a:rPr lang="es"/>
              <a:t>6</a:t>
            </a:fld>
            <a:endParaRPr dirty="0"/>
          </a:p>
        </p:txBody>
      </p:sp>
    </p:spTree>
    <p:extLst>
      <p:ext uri="{BB962C8B-B14F-4D97-AF65-F5344CB8AC3E}">
        <p14:creationId xmlns:p14="http://schemas.microsoft.com/office/powerpoint/2010/main" val="2677940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7800" y="648070"/>
            <a:ext cx="8966200" cy="4172504"/>
          </a:xfrm>
        </p:spPr>
        <p:txBody>
          <a:bodyPr>
            <a:normAutofit/>
          </a:bodyPr>
          <a:lstStyle/>
          <a:p>
            <a:pPr marL="0" indent="0">
              <a:buNone/>
            </a:pPr>
            <a:endParaRPr lang="en-US" sz="1400" dirty="0">
              <a:latin typeface="Arial" panose="020B0604020202020204" pitchFamily="34" charset="0"/>
              <a:ea typeface="Batang" panose="02030600000101010101" pitchFamily="18" charset="-127"/>
              <a:cs typeface="Arial" panose="020B0604020202020204" pitchFamily="34" charset="0"/>
            </a:endParaRPr>
          </a:p>
          <a:p>
            <a:pPr>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Interesting platforms world wide :Urban Agriculture and City Region Food Systems. </a:t>
            </a:r>
          </a:p>
          <a:p>
            <a:pPr>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An International Pact got signed by 207 cities from all over the world with more than 450 million inhabitants at Milan </a:t>
            </a:r>
          </a:p>
          <a:p>
            <a:pPr>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Present society : The stages of growing  food has now become alien to the palette that consumes it.</a:t>
            </a:r>
          </a:p>
          <a:p>
            <a:pPr lvl="0">
              <a:buClr>
                <a:srgbClr val="999999"/>
              </a:buClr>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Urban agriculture, concept cannot feed the  cities, spaces are too less ,potential yields are too low and we remain restricted to certain types of food, but offers high CO2 concentrations !</a:t>
            </a:r>
          </a:p>
          <a:p>
            <a:pPr>
              <a:buClr>
                <a:srgbClr val="999999"/>
              </a:buClr>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Investment in Urban Agriculture in Asia: funding patterns not conducive, left unattended, increasingly depended on imported foods.</a:t>
            </a:r>
          </a:p>
          <a:p>
            <a:pPr>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But it makes possible to rekindle bonds between the urban and natural worlds, between cities and their foodstuffs, as well as 30 % of our nutrition needs.</a:t>
            </a:r>
          </a:p>
          <a:p>
            <a:endParaRPr lang="en-US" sz="1400" dirty="0">
              <a:latin typeface="Arial" panose="020B0604020202020204" pitchFamily="34" charset="0"/>
              <a:ea typeface="Batang" panose="02030600000101010101" pitchFamily="18" charset="-127"/>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204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3" name="Rectangle 2"/>
          <p:cNvSpPr/>
          <p:nvPr/>
        </p:nvSpPr>
        <p:spPr>
          <a:xfrm>
            <a:off x="659219" y="683581"/>
            <a:ext cx="7002210" cy="3795911"/>
          </a:xfrm>
          <a:prstGeom prst="rect">
            <a:avLst/>
          </a:prstGeom>
        </p:spPr>
        <p:txBody>
          <a:bodyPr wrap="square">
            <a:spAutoFit/>
          </a:bodyPr>
          <a:lstStyle/>
          <a:p>
            <a:r>
              <a:rPr lang="en-US" b="1" dirty="0">
                <a:latin typeface="Batang" panose="02030600000101010101" pitchFamily="18" charset="-127"/>
                <a:ea typeface="Batang" panose="02030600000101010101" pitchFamily="18" charset="-127"/>
                <a:cs typeface="Arial" panose="020B0604020202020204" pitchFamily="34" charset="0"/>
                <a:sym typeface="Ubuntu"/>
              </a:rPr>
              <a:t>     Informal sector in Indian Cities </a:t>
            </a:r>
          </a:p>
          <a:p>
            <a:endParaRPr lang="en-US" sz="1400" b="1" dirty="0">
              <a:latin typeface="Arial" panose="020B0604020202020204" pitchFamily="34" charset="0"/>
              <a:ea typeface="Times New Roman"/>
              <a:cs typeface="Arial" panose="020B0604020202020204" pitchFamily="34" charset="0"/>
              <a:sym typeface="Ubuntu"/>
            </a:endParaRPr>
          </a:p>
          <a:p>
            <a:pPr marL="257175" indent="-257175" defTabSz="342900">
              <a:spcBef>
                <a:spcPts val="750"/>
              </a:spcBef>
              <a:buClr>
                <a:schemeClr val="accent1"/>
              </a:buClr>
              <a:buSzPct val="8000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sym typeface="Ubuntu"/>
              </a:rPr>
              <a:t>Ignored and a</a:t>
            </a:r>
            <a:r>
              <a:rPr lang="en-US" sz="1400" b="1" dirty="0">
                <a:latin typeface="Batang" panose="02030600000101010101" pitchFamily="18" charset="-127"/>
                <a:ea typeface="Batang" panose="02030600000101010101" pitchFamily="18" charset="-127"/>
                <a:cs typeface="Arial" panose="020B0604020202020204" pitchFamily="34" charset="0"/>
              </a:rPr>
              <a:t>n unusual focus given to the act of ‘formalizing’ the informal in the planning processes within the city .</a:t>
            </a:r>
          </a:p>
          <a:p>
            <a:pPr marL="257175" indent="-257175" defTabSz="342900">
              <a:spcBef>
                <a:spcPts val="750"/>
              </a:spcBef>
              <a:buClr>
                <a:schemeClr val="accent1"/>
              </a:buClr>
              <a:buSzPct val="8000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The planning and design for urban zones in the global south need to take the informal sector in cognizance and allow for pro- visions to augment them (Sandeep Menon, AW,Jan).</a:t>
            </a:r>
          </a:p>
          <a:p>
            <a:pPr marL="257175" indent="-257175" defTabSz="342900">
              <a:spcBef>
                <a:spcPts val="750"/>
              </a:spcBef>
              <a:buClr>
                <a:schemeClr val="accent1"/>
              </a:buClr>
              <a:buSzPct val="8000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Supermarkets are in many ways a symbol of these forms of distancing.</a:t>
            </a:r>
          </a:p>
          <a:p>
            <a:pPr marL="257175" indent="-257175" defTabSz="342900">
              <a:spcBef>
                <a:spcPts val="750"/>
              </a:spcBef>
              <a:buClr>
                <a:schemeClr val="accent1"/>
              </a:buClr>
              <a:buSzPct val="80000"/>
              <a:buFont typeface="Arial" panose="020B0604020202020204" pitchFamily="34" charset="0"/>
              <a:buChar char="•"/>
            </a:pPr>
            <a:r>
              <a:rPr lang="en-US" sz="1400" b="1" dirty="0">
                <a:latin typeface="Batang" panose="02030600000101010101" pitchFamily="18" charset="-127"/>
                <a:ea typeface="Batang" panose="02030600000101010101" pitchFamily="18" charset="-127"/>
                <a:cs typeface="Arial" panose="020B0604020202020204" pitchFamily="34" charset="0"/>
              </a:rPr>
              <a:t>The current trend is to bring food production closer to consumers. Reviving ancient practices like the 19th century Paris, market gardens made it possible to directly produce and consume within the city limits.</a:t>
            </a:r>
          </a:p>
          <a:p>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ea typeface="Batang" panose="02030600000101010101" pitchFamily="18" charset="-127"/>
              <a:cs typeface="Arial" panose="020B0604020202020204" pitchFamily="34" charset="0"/>
            </a:endParaRPr>
          </a:p>
          <a:p>
            <a:endParaRPr lang="en-US" sz="1400" b="1" dirty="0">
              <a:latin typeface="Arial" panose="020B0604020202020204" pitchFamily="34" charset="0"/>
              <a:ea typeface="Times New Roman"/>
              <a:cs typeface="Arial" panose="020B0604020202020204" pitchFamily="34" charset="0"/>
              <a:sym typeface="Ubuntu"/>
            </a:endParaRPr>
          </a:p>
          <a:p>
            <a:endParaRPr lang="en-US" sz="140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700934" y="879475"/>
            <a:ext cx="7191315" cy="3568700"/>
          </a:xfrm>
        </p:spPr>
        <p:txBody>
          <a:bodyPr>
            <a:noAutofit/>
          </a:bodyPr>
          <a:lstStyle/>
          <a:p>
            <a:pPr marL="0" indent="0">
              <a:lnSpc>
                <a:spcPct val="150000"/>
              </a:lnSpc>
              <a:buNone/>
            </a:pPr>
            <a:r>
              <a:rPr lang="en-US" sz="1600" dirty="0">
                <a:latin typeface="Batang" panose="02030600000101010101" pitchFamily="18" charset="-127"/>
                <a:ea typeface="Batang" panose="02030600000101010101" pitchFamily="18" charset="-127"/>
                <a:cs typeface="Arial" panose="020B0604020202020204" pitchFamily="34" charset="0"/>
              </a:rPr>
              <a:t>                          </a:t>
            </a:r>
            <a:r>
              <a:rPr lang="en-US" sz="1800" b="1" dirty="0">
                <a:solidFill>
                  <a:schemeClr val="tx1"/>
                </a:solidFill>
                <a:latin typeface="Batang" panose="02030600000101010101" pitchFamily="18" charset="-127"/>
                <a:ea typeface="Batang" panose="02030600000101010101" pitchFamily="18" charset="-127"/>
                <a:cs typeface="Arial" panose="020B0604020202020204" pitchFamily="34" charset="0"/>
              </a:rPr>
              <a:t>Multi Disciplinary Initiatives </a:t>
            </a:r>
          </a:p>
          <a:p>
            <a:pPr>
              <a:lnSpc>
                <a:spcPct val="150000"/>
              </a:lnSpc>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Urban Food Policies and Programmes</a:t>
            </a:r>
          </a:p>
          <a:p>
            <a:pPr>
              <a:lnSpc>
                <a:spcPct val="150000"/>
              </a:lnSpc>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The Urban Food Actions Platform is a partnership between FAO, the Milan Urban, The Urban Food Policy Pact (MUFPP) Secretariat, and international networks of local and regional governments: C40, ICLEI-RUAF City food network, ORU-Fogar and UCLG. </a:t>
            </a:r>
          </a:p>
          <a:p>
            <a:pPr>
              <a:lnSpc>
                <a:spcPct val="150000"/>
              </a:lnSpc>
              <a:buFont typeface="Arial" panose="020B0604020202020204" pitchFamily="34" charset="0"/>
              <a:buChar char="•"/>
            </a:pPr>
            <a:r>
              <a:rPr lang="en-US" sz="1400" b="1" dirty="0">
                <a:solidFill>
                  <a:schemeClr val="tx1"/>
                </a:solidFill>
                <a:latin typeface="Batang" panose="02030600000101010101" pitchFamily="18" charset="-127"/>
                <a:ea typeface="Batang" panose="02030600000101010101" pitchFamily="18" charset="-127"/>
                <a:cs typeface="Arial" panose="020B0604020202020204" pitchFamily="34" charset="0"/>
              </a:rPr>
              <a:t>The Agenda 2030, Paris agreement recognizes resilient and sustainable urban development and management as “crucial to the quality of life of our people” and includes a specific goal for urban areas (SDG11): “ make cities and human settlements inclusive, safe, resilient and sustainable”</a:t>
            </a:r>
          </a:p>
          <a:p>
            <a:pPr marL="0">
              <a:lnSpc>
                <a:spcPct val="150000"/>
              </a:lnSpc>
            </a:pPr>
            <a:endParaRPr lang="en-US" sz="1400" dirty="0">
              <a:latin typeface="Arial" panose="020B0604020202020204" pitchFamily="34" charset="0"/>
              <a:cs typeface="Arial" panose="020B0604020202020204" pitchFamily="34" charset="0"/>
            </a:endParaRPr>
          </a:p>
          <a:p>
            <a:pPr marL="0">
              <a:lnSpc>
                <a:spcPct val="150000"/>
              </a:lnSpc>
            </a:pPr>
            <a:endParaRPr lang="en-US" sz="1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26167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TM02900688[[fn=Facet]]</Template>
  <TotalTime>1201</TotalTime>
  <Words>2042</Words>
  <Application>Microsoft Office PowerPoint</Application>
  <PresentationFormat>On-screen Show (16:9)</PresentationFormat>
  <Paragraphs>134</Paragraphs>
  <Slides>37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Batang</vt:lpstr>
      <vt:lpstr>Ubuntu</vt:lpstr>
      <vt:lpstr>Arial</vt:lpstr>
      <vt:lpstr>Times New Roman</vt:lpstr>
      <vt:lpstr>Wingdings 3</vt:lpstr>
      <vt:lpstr>Trebuchet MS</vt:lpstr>
      <vt:lpstr>Arvo</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Cities that are surrounded by water have been constructing their coastal areas to build structures that are resilient to storm surge.  Aqua Ark’s most recent water-borne venture is constructing the largest farm in New York City.   4 acres of horizontal growing area, a scale otherwise unattainable in NYC. This is a unique opportunity for farm operators to grow food in such close proximity to the largest food distribution center in the world. </vt:lpstr>
      <vt:lpstr>PowerPoint Presentation</vt:lpstr>
      <vt:lpstr>PowerPoint Presentation</vt:lpstr>
      <vt:lpstr>  India </vt:lpstr>
      <vt:lpstr>PowerPoint Presentation</vt:lpstr>
      <vt:lpstr>PowerPoint Presentation</vt:lpstr>
      <vt:lpstr>   Kerala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begins</dc:title>
  <dc:creator>Lakshmi Unnithan</dc:creator>
  <cp:lastModifiedBy>Nishant Singh</cp:lastModifiedBy>
  <cp:revision>50</cp:revision>
  <dcterms:modified xsi:type="dcterms:W3CDTF">2020-04-29T19:59:15Z</dcterms:modified>
</cp:coreProperties>
</file>