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66" r:id="rId2"/>
    <p:sldId id="283" r:id="rId3"/>
    <p:sldId id="328" r:id="rId4"/>
    <p:sldId id="491" r:id="rId5"/>
    <p:sldId id="456" r:id="rId6"/>
    <p:sldId id="470" r:id="rId7"/>
    <p:sldId id="472" r:id="rId8"/>
    <p:sldId id="474" r:id="rId9"/>
    <p:sldId id="458" r:id="rId10"/>
    <p:sldId id="465" r:id="rId11"/>
    <p:sldId id="437" r:id="rId12"/>
    <p:sldId id="425" r:id="rId13"/>
    <p:sldId id="531" r:id="rId14"/>
    <p:sldId id="505" r:id="rId15"/>
    <p:sldId id="480" r:id="rId16"/>
    <p:sldId id="509" r:id="rId17"/>
    <p:sldId id="462" r:id="rId18"/>
    <p:sldId id="565" r:id="rId19"/>
    <p:sldId id="566" r:id="rId20"/>
    <p:sldId id="44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92" autoAdjust="0"/>
    <p:restoredTop sz="94659" autoAdjust="0"/>
  </p:normalViewPr>
  <p:slideViewPr>
    <p:cSldViewPr>
      <p:cViewPr varScale="1">
        <p:scale>
          <a:sx n="68" d="100"/>
          <a:sy n="68" d="100"/>
        </p:scale>
        <p:origin x="1056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5E5A1A-37C9-4DC5-9F0B-3AED0002E59F}" type="doc">
      <dgm:prSet loTypeId="urn:microsoft.com/office/officeart/2005/8/layout/venn1" loCatId="relationship" qsTypeId="urn:microsoft.com/office/officeart/2005/8/quickstyle/simple1#1" qsCatId="simple" csTypeId="urn:microsoft.com/office/officeart/2005/8/colors/colorful1#1" csCatId="colorful" phldr="1"/>
      <dgm:spPr/>
    </dgm:pt>
    <dgm:pt modelId="{AA532FD1-13D2-47F1-AFA7-ADAFED870D12}">
      <dgm:prSet phldrT="[Text]" custT="1"/>
      <dgm:spPr>
        <a:solidFill>
          <a:schemeClr val="tx2">
            <a:lumMod val="40000"/>
            <a:lumOff val="60000"/>
            <a:alpha val="50000"/>
          </a:schemeClr>
        </a:solidFill>
      </dgm:spPr>
      <dgm:t>
        <a:bodyPr/>
        <a:lstStyle/>
        <a:p>
          <a:endParaRPr lang="en-US" sz="2000" dirty="0">
            <a:latin typeface="Times New Roman" panose="02020603050405020304" charset="0"/>
            <a:cs typeface="Times New Roman" panose="02020603050405020304" charset="0"/>
          </a:endParaRPr>
        </a:p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Economically sound and eco-friendly technology </a:t>
          </a:r>
          <a:endParaRPr lang="en-IN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CB0029-3409-4E09-8E2D-08C09E38BD19}" type="parTrans" cxnId="{6A7A54B1-0703-4989-B226-33CC10A42BB2}">
      <dgm:prSet/>
      <dgm:spPr/>
      <dgm:t>
        <a:bodyPr/>
        <a:lstStyle/>
        <a:p>
          <a:endParaRPr lang="en-IN"/>
        </a:p>
      </dgm:t>
    </dgm:pt>
    <dgm:pt modelId="{31CE1D02-93AA-4B08-BC95-F38E929481D4}" type="sibTrans" cxnId="{6A7A54B1-0703-4989-B226-33CC10A42BB2}">
      <dgm:prSet/>
      <dgm:spPr/>
      <dgm:t>
        <a:bodyPr/>
        <a:lstStyle/>
        <a:p>
          <a:endParaRPr lang="en-IN"/>
        </a:p>
      </dgm:t>
    </dgm:pt>
    <dgm:pt modelId="{686689B9-A012-4CDA-8FDC-85C95356E163}">
      <dgm:prSet phldrT="[Text]" custT="1"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Products are easy to use and can be incorporated with modern Irrigation Techniques</a:t>
          </a:r>
          <a:endParaRPr lang="en-IN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645DD1-01A9-43B6-8EED-9A6939C6F2B5}" type="parTrans" cxnId="{F68C2764-97C6-4560-B9C4-C1146B1BAD03}">
      <dgm:prSet/>
      <dgm:spPr/>
      <dgm:t>
        <a:bodyPr/>
        <a:lstStyle/>
        <a:p>
          <a:endParaRPr lang="en-IN"/>
        </a:p>
      </dgm:t>
    </dgm:pt>
    <dgm:pt modelId="{6CB3B01B-ABC6-4626-979D-9D35B19A7269}" type="sibTrans" cxnId="{F68C2764-97C6-4560-B9C4-C1146B1BAD03}">
      <dgm:prSet/>
      <dgm:spPr/>
      <dgm:t>
        <a:bodyPr/>
        <a:lstStyle/>
        <a:p>
          <a:endParaRPr lang="en-IN"/>
        </a:p>
      </dgm:t>
    </dgm:pt>
    <dgm:pt modelId="{E7B5B0F8-E2F7-41DC-B76C-19CD9D514D54}">
      <dgm:prSet phldrT="[Text]" custT="1"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Low investment and maintenance cost is needed with min. human intervention</a:t>
          </a:r>
          <a:endParaRPr lang="en-IN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7E2DC9-2C59-4B8C-99FF-266AAA4CD73E}" type="parTrans" cxnId="{689B0704-22EC-457E-A2C1-695626F9D78F}">
      <dgm:prSet/>
      <dgm:spPr/>
      <dgm:t>
        <a:bodyPr/>
        <a:lstStyle/>
        <a:p>
          <a:endParaRPr lang="en-IN"/>
        </a:p>
      </dgm:t>
    </dgm:pt>
    <dgm:pt modelId="{86EC775F-CB18-48A2-86B1-AEF65A02C654}" type="sibTrans" cxnId="{689B0704-22EC-457E-A2C1-695626F9D78F}">
      <dgm:prSet/>
      <dgm:spPr/>
      <dgm:t>
        <a:bodyPr/>
        <a:lstStyle/>
        <a:p>
          <a:endParaRPr lang="en-IN"/>
        </a:p>
      </dgm:t>
    </dgm:pt>
    <dgm:pt modelId="{246DFCFC-A021-4CA7-905D-57228C35A65B}" type="pres">
      <dgm:prSet presAssocID="{025E5A1A-37C9-4DC5-9F0B-3AED0002E59F}" presName="compositeShape" presStyleCnt="0">
        <dgm:presLayoutVars>
          <dgm:chMax val="7"/>
          <dgm:dir/>
          <dgm:resizeHandles val="exact"/>
        </dgm:presLayoutVars>
      </dgm:prSet>
      <dgm:spPr/>
    </dgm:pt>
    <dgm:pt modelId="{F64CD64C-FDD7-4263-B645-5AFDEC4C451A}" type="pres">
      <dgm:prSet presAssocID="{AA532FD1-13D2-47F1-AFA7-ADAFED870D12}" presName="circ1" presStyleLbl="vennNode1" presStyleIdx="0" presStyleCnt="3" custLinFactNeighborX="1279"/>
      <dgm:spPr/>
    </dgm:pt>
    <dgm:pt modelId="{13C11967-6D66-401C-B5D7-1D4A89526125}" type="pres">
      <dgm:prSet presAssocID="{AA532FD1-13D2-47F1-AFA7-ADAFED870D1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A3F6B9F-2216-4E51-A2D3-A33BD34D0681}" type="pres">
      <dgm:prSet presAssocID="{686689B9-A012-4CDA-8FDC-85C95356E163}" presName="circ2" presStyleLbl="vennNode1" presStyleIdx="1" presStyleCnt="3"/>
      <dgm:spPr/>
    </dgm:pt>
    <dgm:pt modelId="{04CB74C9-5767-4258-9A18-824836072B99}" type="pres">
      <dgm:prSet presAssocID="{686689B9-A012-4CDA-8FDC-85C95356E16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D515869-55C4-4AD3-A9A8-BFB69BAA7377}" type="pres">
      <dgm:prSet presAssocID="{E7B5B0F8-E2F7-41DC-B76C-19CD9D514D54}" presName="circ3" presStyleLbl="vennNode1" presStyleIdx="2" presStyleCnt="3"/>
      <dgm:spPr/>
    </dgm:pt>
    <dgm:pt modelId="{FFA1DA4A-B581-4026-A4AA-10B34CC07CFF}" type="pres">
      <dgm:prSet presAssocID="{E7B5B0F8-E2F7-41DC-B76C-19CD9D514D5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89B0704-22EC-457E-A2C1-695626F9D78F}" srcId="{025E5A1A-37C9-4DC5-9F0B-3AED0002E59F}" destId="{E7B5B0F8-E2F7-41DC-B76C-19CD9D514D54}" srcOrd="2" destOrd="0" parTransId="{747E2DC9-2C59-4B8C-99FF-266AAA4CD73E}" sibTransId="{86EC775F-CB18-48A2-86B1-AEF65A02C654}"/>
    <dgm:cxn modelId="{91101708-0588-4E46-B34C-85F6D08EA8F5}" type="presOf" srcId="{686689B9-A012-4CDA-8FDC-85C95356E163}" destId="{0A3F6B9F-2216-4E51-A2D3-A33BD34D0681}" srcOrd="0" destOrd="0" presId="urn:microsoft.com/office/officeart/2005/8/layout/venn1"/>
    <dgm:cxn modelId="{F3764F2F-51F8-448F-B98F-19D3B49CA424}" type="presOf" srcId="{AA532FD1-13D2-47F1-AFA7-ADAFED870D12}" destId="{13C11967-6D66-401C-B5D7-1D4A89526125}" srcOrd="1" destOrd="0" presId="urn:microsoft.com/office/officeart/2005/8/layout/venn1"/>
    <dgm:cxn modelId="{98AF9738-F464-4DBD-85F5-F678C78ABF83}" type="presOf" srcId="{686689B9-A012-4CDA-8FDC-85C95356E163}" destId="{04CB74C9-5767-4258-9A18-824836072B99}" srcOrd="1" destOrd="0" presId="urn:microsoft.com/office/officeart/2005/8/layout/venn1"/>
    <dgm:cxn modelId="{F68C2764-97C6-4560-B9C4-C1146B1BAD03}" srcId="{025E5A1A-37C9-4DC5-9F0B-3AED0002E59F}" destId="{686689B9-A012-4CDA-8FDC-85C95356E163}" srcOrd="1" destOrd="0" parTransId="{A4645DD1-01A9-43B6-8EED-9A6939C6F2B5}" sibTransId="{6CB3B01B-ABC6-4626-979D-9D35B19A7269}"/>
    <dgm:cxn modelId="{79975153-DE50-4333-846E-9A9BC76BBFA5}" type="presOf" srcId="{AA532FD1-13D2-47F1-AFA7-ADAFED870D12}" destId="{F64CD64C-FDD7-4263-B645-5AFDEC4C451A}" srcOrd="0" destOrd="0" presId="urn:microsoft.com/office/officeart/2005/8/layout/venn1"/>
    <dgm:cxn modelId="{3B7B5A89-EE73-452B-B5DB-8ADEA1DC820F}" type="presOf" srcId="{E7B5B0F8-E2F7-41DC-B76C-19CD9D514D54}" destId="{FFA1DA4A-B581-4026-A4AA-10B34CC07CFF}" srcOrd="1" destOrd="0" presId="urn:microsoft.com/office/officeart/2005/8/layout/venn1"/>
    <dgm:cxn modelId="{6807B8AA-EFA4-4A90-862D-9DEB60D79E92}" type="presOf" srcId="{025E5A1A-37C9-4DC5-9F0B-3AED0002E59F}" destId="{246DFCFC-A021-4CA7-905D-57228C35A65B}" srcOrd="0" destOrd="0" presId="urn:microsoft.com/office/officeart/2005/8/layout/venn1"/>
    <dgm:cxn modelId="{6A7A54B1-0703-4989-B226-33CC10A42BB2}" srcId="{025E5A1A-37C9-4DC5-9F0B-3AED0002E59F}" destId="{AA532FD1-13D2-47F1-AFA7-ADAFED870D12}" srcOrd="0" destOrd="0" parTransId="{51CB0029-3409-4E09-8E2D-08C09E38BD19}" sibTransId="{31CE1D02-93AA-4B08-BC95-F38E929481D4}"/>
    <dgm:cxn modelId="{FEB867BD-B938-427C-A10E-DA02DD0426F0}" type="presOf" srcId="{E7B5B0F8-E2F7-41DC-B76C-19CD9D514D54}" destId="{4D515869-55C4-4AD3-A9A8-BFB69BAA7377}" srcOrd="0" destOrd="0" presId="urn:microsoft.com/office/officeart/2005/8/layout/venn1"/>
    <dgm:cxn modelId="{8CF91558-F806-4DBC-BD67-444674785542}" type="presParOf" srcId="{246DFCFC-A021-4CA7-905D-57228C35A65B}" destId="{F64CD64C-FDD7-4263-B645-5AFDEC4C451A}" srcOrd="0" destOrd="0" presId="urn:microsoft.com/office/officeart/2005/8/layout/venn1"/>
    <dgm:cxn modelId="{DC24FD43-EB6C-4D0E-890D-539858708FAE}" type="presParOf" srcId="{246DFCFC-A021-4CA7-905D-57228C35A65B}" destId="{13C11967-6D66-401C-B5D7-1D4A89526125}" srcOrd="1" destOrd="0" presId="urn:microsoft.com/office/officeart/2005/8/layout/venn1"/>
    <dgm:cxn modelId="{6A006B97-E8C1-4CCD-AE6C-76974B7805A5}" type="presParOf" srcId="{246DFCFC-A021-4CA7-905D-57228C35A65B}" destId="{0A3F6B9F-2216-4E51-A2D3-A33BD34D0681}" srcOrd="2" destOrd="0" presId="urn:microsoft.com/office/officeart/2005/8/layout/venn1"/>
    <dgm:cxn modelId="{3843BDB5-C8C3-4986-9DCD-7049A4263027}" type="presParOf" srcId="{246DFCFC-A021-4CA7-905D-57228C35A65B}" destId="{04CB74C9-5767-4258-9A18-824836072B99}" srcOrd="3" destOrd="0" presId="urn:microsoft.com/office/officeart/2005/8/layout/venn1"/>
    <dgm:cxn modelId="{217F263A-87DA-46E3-B9E9-B99C296F4D87}" type="presParOf" srcId="{246DFCFC-A021-4CA7-905D-57228C35A65B}" destId="{4D515869-55C4-4AD3-A9A8-BFB69BAA7377}" srcOrd="4" destOrd="0" presId="urn:microsoft.com/office/officeart/2005/8/layout/venn1"/>
    <dgm:cxn modelId="{B9AD480C-A2BC-4888-BF6C-9EFC39437F5F}" type="presParOf" srcId="{246DFCFC-A021-4CA7-905D-57228C35A65B}" destId="{FFA1DA4A-B581-4026-A4AA-10B34CC07CFF}" srcOrd="5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4CD64C-FDD7-4263-B645-5AFDEC4C451A}">
      <dsp:nvSpPr>
        <dsp:cNvPr id="0" name=""/>
        <dsp:cNvSpPr/>
      </dsp:nvSpPr>
      <dsp:spPr>
        <a:xfrm>
          <a:off x="1342508" y="67507"/>
          <a:ext cx="3240360" cy="3240360"/>
        </a:xfrm>
        <a:prstGeom prst="ellipse">
          <a:avLst/>
        </a:prstGeom>
        <a:solidFill>
          <a:schemeClr val="tx2">
            <a:lumMod val="40000"/>
            <a:lumOff val="6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latin typeface="Times New Roman" panose="02020603050405020304" charset="0"/>
            <a:cs typeface="Times New Roman" panose="0202060305040502030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Economically sound and eco-friendly technology </a:t>
          </a:r>
          <a:endParaRPr lang="en-IN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74556" y="634570"/>
        <a:ext cx="2376264" cy="1458162"/>
      </dsp:txXfrm>
    </dsp:sp>
    <dsp:sp modelId="{0A3F6B9F-2216-4E51-A2D3-A33BD34D0681}">
      <dsp:nvSpPr>
        <dsp:cNvPr id="0" name=""/>
        <dsp:cNvSpPr/>
      </dsp:nvSpPr>
      <dsp:spPr>
        <a:xfrm>
          <a:off x="2470293" y="2092732"/>
          <a:ext cx="3240360" cy="3240360"/>
        </a:xfrm>
        <a:prstGeom prst="ellipse">
          <a:avLst/>
        </a:prstGeom>
        <a:solidFill>
          <a:schemeClr val="accent6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Products are easy to use and can be incorporated with modern Irrigation Techniques</a:t>
          </a:r>
          <a:endParaRPr lang="en-IN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61304" y="2929825"/>
        <a:ext cx="1944216" cy="1782198"/>
      </dsp:txXfrm>
    </dsp:sp>
    <dsp:sp modelId="{4D515869-55C4-4AD3-A9A8-BFB69BAA7377}">
      <dsp:nvSpPr>
        <dsp:cNvPr id="0" name=""/>
        <dsp:cNvSpPr/>
      </dsp:nvSpPr>
      <dsp:spPr>
        <a:xfrm>
          <a:off x="131834" y="2092732"/>
          <a:ext cx="3240360" cy="3240360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Low investment and maintenance cost is needed with min. human intervention</a:t>
          </a:r>
          <a:endParaRPr lang="en-IN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6967" y="2929825"/>
        <a:ext cx="1944216" cy="1782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CC195-FF99-1047-B24E-923340226737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12280-C6C2-864F-8C40-8C95A5FA359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12280-C6C2-864F-8C40-8C95A5FA359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4C9BE-7669-4773-AD18-BC28A0D94BAF}" type="slidenum">
              <a:rPr lang="en-IN" smtClean="0"/>
              <a:t>6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B71BD-C358-47F5-A79D-397C1667D5B2}" type="slidenum">
              <a:rPr lang="en-IN" smtClean="0"/>
              <a:t>20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5BA6-F83D-4856-BE6E-3C7D40D0F693}" type="datetimeFigureOut">
              <a:rPr lang="en-IN" smtClean="0"/>
              <a:t>30-04-2020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715E-2A48-43B3-B1E2-FF2EC485D91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5BA6-F83D-4856-BE6E-3C7D40D0F693}" type="datetimeFigureOut">
              <a:rPr lang="en-IN" smtClean="0"/>
              <a:t>30-04-2020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715E-2A48-43B3-B1E2-FF2EC485D91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5BA6-F83D-4856-BE6E-3C7D40D0F693}" type="datetimeFigureOut">
              <a:rPr lang="en-IN" smtClean="0"/>
              <a:t>30-04-2020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715E-2A48-43B3-B1E2-FF2EC485D91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5BA6-F83D-4856-BE6E-3C7D40D0F693}" type="datetimeFigureOut">
              <a:rPr lang="en-IN" smtClean="0"/>
              <a:t>30-04-2020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715E-2A48-43B3-B1E2-FF2EC485D91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5BA6-F83D-4856-BE6E-3C7D40D0F693}" type="datetimeFigureOut">
              <a:rPr lang="en-IN" smtClean="0"/>
              <a:t>30-04-2020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715E-2A48-43B3-B1E2-FF2EC485D91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5BA6-F83D-4856-BE6E-3C7D40D0F693}" type="datetimeFigureOut">
              <a:rPr lang="en-IN" smtClean="0"/>
              <a:t>30-04-2020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715E-2A48-43B3-B1E2-FF2EC485D91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5BA6-F83D-4856-BE6E-3C7D40D0F693}" type="datetimeFigureOut">
              <a:rPr lang="en-IN" smtClean="0"/>
              <a:t>30-04-2020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715E-2A48-43B3-B1E2-FF2EC485D91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5BA6-F83D-4856-BE6E-3C7D40D0F693}" type="datetimeFigureOut">
              <a:rPr lang="en-IN" smtClean="0"/>
              <a:t>30-04-2020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715E-2A48-43B3-B1E2-FF2EC485D91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5BA6-F83D-4856-BE6E-3C7D40D0F693}" type="datetimeFigureOut">
              <a:rPr lang="en-IN" smtClean="0"/>
              <a:t>30-04-2020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715E-2A48-43B3-B1E2-FF2EC485D91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5BA6-F83D-4856-BE6E-3C7D40D0F693}" type="datetimeFigureOut">
              <a:rPr lang="en-IN" smtClean="0"/>
              <a:t>30-04-2020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715E-2A48-43B3-B1E2-FF2EC485D91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5BA6-F83D-4856-BE6E-3C7D40D0F693}" type="datetimeFigureOut">
              <a:rPr lang="en-IN" smtClean="0"/>
              <a:t>30-04-2020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715E-2A48-43B3-B1E2-FF2EC485D91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55BA6-F83D-4856-BE6E-3C7D40D0F693}" type="datetimeFigureOut">
              <a:rPr lang="en-IN" smtClean="0"/>
              <a:t>30-04-2020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F715E-2A48-43B3-B1E2-FF2EC485D91C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tiff"/><Relationship Id="rId5" Type="http://schemas.openxmlformats.org/officeDocument/2006/relationships/image" Target="../media/image14.tiff"/><Relationship Id="rId10" Type="http://schemas.openxmlformats.org/officeDocument/2006/relationships/image" Target="../media/image19.tiff"/><Relationship Id="rId4" Type="http://schemas.openxmlformats.org/officeDocument/2006/relationships/image" Target="../media/image13.jpeg"/><Relationship Id="rId9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972628"/>
            <a:ext cx="8229600" cy="1143000"/>
          </a:xfrm>
        </p:spPr>
        <p:txBody>
          <a:bodyPr>
            <a:noAutofit/>
          </a:bodyPr>
          <a:lstStyle/>
          <a:p>
            <a:r>
              <a:rPr lang="en-IN" sz="3200" dirty="0" err="1">
                <a:solidFill>
                  <a:srgbClr val="002060"/>
                </a:solidFill>
                <a:latin typeface="Times" pitchFamily="2" charset="0"/>
              </a:rPr>
              <a:t>Valorization</a:t>
            </a:r>
            <a:r>
              <a:rPr lang="en-IN" sz="3200" dirty="0">
                <a:solidFill>
                  <a:srgbClr val="002060"/>
                </a:solidFill>
                <a:latin typeface="Times" pitchFamily="2" charset="0"/>
              </a:rPr>
              <a:t> of Organic waste into Biofertilizers: An Approach towards Urban Farming </a:t>
            </a:r>
            <a:endParaRPr lang="en-IN" sz="3200" dirty="0">
              <a:solidFill>
                <a:srgbClr val="002060"/>
              </a:solidFill>
              <a:effectLst/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75BFD-7491-4158-B3E7-D967B633028F}" type="slidenum">
              <a:rPr lang="en-IN" smtClean="0"/>
              <a:t>10</a:t>
            </a:fld>
            <a:endParaRPr lang="en-IN"/>
          </a:p>
        </p:txBody>
      </p:sp>
      <p:pic>
        <p:nvPicPr>
          <p:cNvPr id="2050" name="Picture 2" descr="C:\Users\Isha\Desktop\IMG_20181127_1214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115616" y="2348880"/>
            <a:ext cx="1512168" cy="14401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115616" y="3973323"/>
            <a:ext cx="2016224" cy="1001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using our Compost, IIT Kanpur (U.P.)</a:t>
            </a:r>
            <a:endParaRPr lang="en-IN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N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815916" y="1340768"/>
            <a:ext cx="1836204" cy="194421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3815916" y="3429000"/>
            <a:ext cx="2700300" cy="1088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using our Compost (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Biocontrol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agent ), IIT Kanpur (U.P.)</a:t>
            </a:r>
            <a:endParaRPr lang="en-IN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75BFD-7491-4158-B3E7-D967B633028F}" type="slidenum">
              <a:rPr lang="en-IN" smtClean="0"/>
              <a:t>11</a:t>
            </a:fld>
            <a:endParaRPr lang="en-IN"/>
          </a:p>
        </p:txBody>
      </p:sp>
      <p:graphicFrame>
        <p:nvGraphicFramePr>
          <p:cNvPr id="5" name="Diagram 4"/>
          <p:cNvGraphicFramePr/>
          <p:nvPr/>
        </p:nvGraphicFramePr>
        <p:xfrm>
          <a:off x="3281474" y="548680"/>
          <a:ext cx="584248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-3302" y="1268760"/>
            <a:ext cx="3351165" cy="3600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Feasibility</a:t>
            </a:r>
            <a:endParaRPr lang="en-I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260648"/>
            <a:ext cx="4139952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004048" y="6309320"/>
            <a:ext cx="4139952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75BFD-7491-4158-B3E7-D967B633028F}" type="slidenum">
              <a:rPr lang="en-IN" smtClean="0"/>
              <a:t>12</a:t>
            </a:fld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274718" y="136525"/>
            <a:ext cx="2104433" cy="3862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Sources</a:t>
            </a:r>
          </a:p>
          <a:p>
            <a:pPr algn="ctr"/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Institutional Premises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Local Bodies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Vegetable suppliers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-food industry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Farmers</a:t>
            </a: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IN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23166" y="136524"/>
            <a:ext cx="4106234" cy="25304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Proposition</a:t>
            </a:r>
          </a:p>
          <a:p>
            <a:pPr algn="ctr"/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Biofertilizer market is estimated to be valued at $2.0 Billion in 2019, growing at 11.2% rate through 2025.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demand of organic products.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Drip Irrigation/Sprinklers method is supported by biofertilizers </a:t>
            </a:r>
          </a:p>
          <a:p>
            <a:pPr algn="ctr"/>
            <a:endParaRPr lang="en-IN" sz="24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IN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64851" y="206626"/>
            <a:ext cx="2104431" cy="37928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Customers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Farmers &amp; Farmer associations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Residential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administration</a:t>
            </a:r>
            <a:endParaRPr lang="en-I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58808" y="4100239"/>
            <a:ext cx="4510474" cy="26348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Partners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Unnat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Bharat Abhiyan, IIT Kanpur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Nagar Nigam Kanpur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with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KhetKisan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FPO with 600 farmers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Manas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gram Organics Pvt. Ltd.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718" y="4086669"/>
            <a:ext cx="3960440" cy="2634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Revenue Streams</a:t>
            </a:r>
          </a:p>
          <a:p>
            <a:pPr algn="ctr"/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provider of waste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Selling of Biofertilizer to farmers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Selling of compost produced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Associating with Govt. bodies such as IARI, CSA for linking with farmers.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23166" y="2771330"/>
            <a:ext cx="4106234" cy="12281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Model</a:t>
            </a:r>
            <a:endParaRPr lang="en-I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75BFD-7491-4158-B3E7-D967B633028F}" type="slidenum">
              <a:rPr lang="en-IN" smtClean="0"/>
              <a:t>13</a:t>
            </a:fld>
            <a:endParaRPr lang="en-IN"/>
          </a:p>
        </p:txBody>
      </p:sp>
      <p:sp>
        <p:nvSpPr>
          <p:cNvPr id="10" name="TextBox 9"/>
          <p:cNvSpPr txBox="1"/>
          <p:nvPr/>
        </p:nvSpPr>
        <p:spPr>
          <a:xfrm>
            <a:off x="207604" y="3891789"/>
            <a:ext cx="8828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Dec 2016-Feb 2018: Pilot Scale Testing 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March 2018-Till Date: Implementation at IIT Kanpur campus</a:t>
            </a:r>
          </a:p>
        </p:txBody>
      </p:sp>
      <p:sp>
        <p:nvSpPr>
          <p:cNvPr id="8" name="Rectangle 7"/>
          <p:cNvSpPr/>
          <p:nvPr/>
        </p:nvSpPr>
        <p:spPr>
          <a:xfrm>
            <a:off x="803033" y="2564904"/>
            <a:ext cx="7538252" cy="9144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Preliminary Work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59" y="0"/>
            <a:ext cx="9144000" cy="6858000"/>
            <a:chOff x="55" y="-52"/>
            <a:chExt cx="14400" cy="108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" y="-52"/>
              <a:ext cx="14400" cy="10800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4245" y="1605"/>
              <a:ext cx="6074" cy="7782"/>
              <a:chOff x="4245" y="1605"/>
              <a:chExt cx="6074" cy="7782"/>
            </a:xfrm>
          </p:grpSpPr>
          <p:sp>
            <p:nvSpPr>
              <p:cNvPr id="5" name="Right Arrow 4"/>
              <p:cNvSpPr/>
              <p:nvPr/>
            </p:nvSpPr>
            <p:spPr>
              <a:xfrm>
                <a:off x="9161" y="5125"/>
                <a:ext cx="1159" cy="551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lang="en-US">
                  <a:sym typeface="+mn-ea"/>
                </a:endParaRPr>
              </a:p>
            </p:txBody>
          </p:sp>
          <p:sp>
            <p:nvSpPr>
              <p:cNvPr id="7" name="Right Arrow 6"/>
              <p:cNvSpPr/>
              <p:nvPr/>
            </p:nvSpPr>
            <p:spPr>
              <a:xfrm>
                <a:off x="4245" y="5125"/>
                <a:ext cx="1159" cy="551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lang="en-US">
                  <a:sym typeface="+mn-ea"/>
                </a:endParaRPr>
              </a:p>
            </p:txBody>
          </p:sp>
          <p:sp>
            <p:nvSpPr>
              <p:cNvPr id="9" name="Right Arrow 8"/>
              <p:cNvSpPr/>
              <p:nvPr/>
            </p:nvSpPr>
            <p:spPr>
              <a:xfrm>
                <a:off x="4245" y="8837"/>
                <a:ext cx="1159" cy="551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lang="en-US">
                  <a:sym typeface="+mn-ea"/>
                </a:endParaRPr>
              </a:p>
            </p:txBody>
          </p:sp>
          <p:sp>
            <p:nvSpPr>
              <p:cNvPr id="13" name="Right Arrow 12"/>
              <p:cNvSpPr/>
              <p:nvPr/>
            </p:nvSpPr>
            <p:spPr>
              <a:xfrm>
                <a:off x="8772" y="8837"/>
                <a:ext cx="1159" cy="551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lang="en-US">
                  <a:sym typeface="+mn-ea"/>
                </a:endParaRPr>
              </a:p>
            </p:txBody>
          </p:sp>
          <p:sp>
            <p:nvSpPr>
              <p:cNvPr id="18" name="Right Arrow 17"/>
              <p:cNvSpPr/>
              <p:nvPr/>
            </p:nvSpPr>
            <p:spPr>
              <a:xfrm>
                <a:off x="9015" y="1605"/>
                <a:ext cx="1159" cy="551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lang="en-US">
                  <a:sym typeface="+mn-ea"/>
                </a:endParaRPr>
              </a:p>
            </p:txBody>
          </p:sp>
          <p:sp>
            <p:nvSpPr>
              <p:cNvPr id="19" name="Right Arrow 18"/>
              <p:cNvSpPr/>
              <p:nvPr/>
            </p:nvSpPr>
            <p:spPr>
              <a:xfrm>
                <a:off x="4245" y="1605"/>
                <a:ext cx="1159" cy="551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lang="en-US">
                  <a:sym typeface="+mn-ea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6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72567" y="1476910"/>
            <a:ext cx="4271433" cy="3661093"/>
          </a:xfrm>
          <a:prstGeom prst="rect">
            <a:avLst/>
          </a:prstGeom>
        </p:spPr>
      </p:pic>
      <p:pic>
        <p:nvPicPr>
          <p:cNvPr id="5" name="image3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505634"/>
            <a:ext cx="4872567" cy="35097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058" y="5414783"/>
            <a:ext cx="9015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Times" pitchFamily="2" charset="0"/>
              </a:rPr>
              <a:t>Inauguration of drum composter system by municipal commissioner, in </a:t>
            </a:r>
            <a:r>
              <a:rPr lang="en-IN" b="1" dirty="0" err="1">
                <a:latin typeface="Times" pitchFamily="2" charset="0"/>
              </a:rPr>
              <a:t>Barsana</a:t>
            </a:r>
            <a:r>
              <a:rPr lang="en-IN" b="1" dirty="0">
                <a:latin typeface="Times" pitchFamily="2" charset="0"/>
              </a:rPr>
              <a:t> Apartment, Kanpur. An ongoing process in Imperial Residency Apartment, Kanpur, U.P. </a:t>
            </a:r>
            <a:endParaRPr lang="en-IN" dirty="0">
              <a:latin typeface="Times" pitchFamily="2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85153" y="553690"/>
            <a:ext cx="4334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" pitchFamily="2" charset="0"/>
              </a:rPr>
              <a:t>Some Pictures of our Work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97EDB-7818-0846-A65D-0B995FDBF391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newspaper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759" y="501650"/>
            <a:ext cx="4288707" cy="5854700"/>
          </a:xfrm>
          <a:prstGeom prst="rect">
            <a:avLst/>
          </a:prstGeom>
        </p:spPr>
      </p:pic>
      <p:pic>
        <p:nvPicPr>
          <p:cNvPr id="7" name="Picture 6" descr="A close up of a newspaper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6469" y="501650"/>
            <a:ext cx="4139770" cy="585469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AE75BFD-7491-4158-B3E7-D967B633028F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1037"/>
            <a:ext cx="9144000" cy="56366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39971" y="6383901"/>
            <a:ext cx="8824517" cy="357467"/>
            <a:chOff x="21107" y="6383901"/>
            <a:chExt cx="8824517" cy="357467"/>
          </a:xfrm>
        </p:grpSpPr>
        <p:sp>
          <p:nvSpPr>
            <p:cNvPr id="7" name="Rectangle 6"/>
            <p:cNvSpPr/>
            <p:nvPr/>
          </p:nvSpPr>
          <p:spPr>
            <a:xfrm>
              <a:off x="5940152" y="6383901"/>
              <a:ext cx="2905472" cy="357467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107" y="6383901"/>
              <a:ext cx="2894709" cy="357467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070594" y="6383901"/>
              <a:ext cx="2725541" cy="35746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75BFD-7491-4158-B3E7-D967B633028F}" type="slidenum">
              <a:rPr lang="en-IN" smtClean="0"/>
              <a:t>17</a:t>
            </a:fld>
            <a:endParaRPr lang="en-IN" dirty="0"/>
          </a:p>
        </p:txBody>
      </p:sp>
      <p:sp>
        <p:nvSpPr>
          <p:cNvPr id="3" name="Text Box 2"/>
          <p:cNvSpPr txBox="1"/>
          <p:nvPr/>
        </p:nvSpPr>
        <p:spPr>
          <a:xfrm>
            <a:off x="21107" y="404664"/>
            <a:ext cx="6219737" cy="72019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Pricing Model/Cost Benefit Analysis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alt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Growing Paddy rice in </a:t>
            </a:r>
            <a:r>
              <a:rPr lang="en-IN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 ha</a:t>
            </a:r>
            <a:r>
              <a:rPr lang="en-IN" alt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of land i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n one </a:t>
            </a:r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crop cycle (4 months) 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    </a:t>
            </a:r>
          </a:p>
          <a:p>
            <a:endParaRPr lang="en-IN" altLang="en-US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en-IN" alt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According to </a:t>
            </a:r>
            <a:r>
              <a:rPr lang="en-IN" altLang="en-US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GoI</a:t>
            </a:r>
            <a:r>
              <a:rPr lang="en-IN" alt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avg. yield of Paddy rice is ~2.5 Tons/ha</a:t>
            </a:r>
          </a:p>
          <a:p>
            <a:r>
              <a:rPr lang="en-IN" alt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Current rate of Paddy is </a:t>
            </a:r>
            <a:r>
              <a:rPr lang="en-IN" alt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INR 17.5/Kg</a:t>
            </a:r>
          </a:p>
          <a:p>
            <a:endParaRPr lang="en-IN" altLang="en-US" b="1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r>
              <a:rPr lang="en-IN" alt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With increased yield and saving on fertilizers     </a:t>
            </a:r>
          </a:p>
          <a:p>
            <a:pPr algn="ctr"/>
            <a:r>
              <a:rPr lang="en-IN" altLang="en-US" sz="4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~INR 9400/ha</a:t>
            </a:r>
            <a:endParaRPr lang="en-IN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endParaRPr lang="en-I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</a:endParaRPr>
          </a:p>
          <a:p>
            <a:endParaRPr lang="en-IN" altLang="en-US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1107" y="188640"/>
            <a:ext cx="9122893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6240844" y="520700"/>
            <a:ext cx="2867660" cy="5573395"/>
            <a:chOff x="8509" y="985"/>
            <a:chExt cx="4516" cy="8777"/>
          </a:xfrm>
        </p:grpSpPr>
        <p:pic>
          <p:nvPicPr>
            <p:cNvPr id="10" name="Picture 3" descr="C:\Users\Isha\Desktop\liquid compost.jpg"/>
            <p:cNvPicPr>
              <a:picLocks noChangeAspect="1" noChangeArrowheads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 bwMode="auto">
            <a:xfrm>
              <a:off x="8509" y="985"/>
              <a:ext cx="4516" cy="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Isha\Desktop\solid compost.jpg"/>
            <p:cNvPicPr>
              <a:picLocks noChangeAspect="1" noChangeArrowheads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 bwMode="auto">
            <a:xfrm>
              <a:off x="8509" y="5552"/>
              <a:ext cx="4516" cy="4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39971" y="1556792"/>
          <a:ext cx="5919045" cy="281479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973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3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2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 Price (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Amount (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534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Bags of </a:t>
                      </a:r>
                      <a:r>
                        <a:rPr lang="en-I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340/Bag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3400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590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Bags of </a:t>
                      </a:r>
                      <a:r>
                        <a:rPr lang="en-I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1325/Bag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6625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537">
                <a:tc gridSpan="3">
                  <a:txBody>
                    <a:bodyPr/>
                    <a:lstStyle/>
                    <a:p>
                      <a:pPr algn="just"/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Total</a:t>
                      </a:r>
                      <a:r>
                        <a:rPr lang="en-US" sz="16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amount</a:t>
                      </a:r>
                      <a:r>
                        <a:rPr lang="en-US" sz="16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used on Chemical Fertilizers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10025</a:t>
                      </a:r>
                      <a:endParaRPr lang="en-IN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019">
                <a:tc>
                  <a:txBody>
                    <a:bodyPr/>
                    <a:lstStyle/>
                    <a:p>
                      <a:pPr algn="ctr"/>
                      <a:r>
                        <a:rPr lang="en-IN" sz="16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L of our Compost</a:t>
                      </a:r>
                      <a:endParaRPr lang="en-IN" sz="16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10/L</a:t>
                      </a:r>
                      <a:endParaRPr lang="en-IN" sz="16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</a:t>
                      </a:r>
                      <a:endParaRPr lang="en-IN" sz="16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278">
                <a:tc gridSpan="3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I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Savings                                                    </a:t>
                      </a:r>
                      <a:r>
                        <a:rPr lang="en-IN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5025/ha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278">
                <a:tc gridSpan="3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I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Likely Increase in </a:t>
                      </a:r>
                      <a:r>
                        <a:rPr lang="en-IN" alt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Yield                                    5-10%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6423984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241300" y="500380"/>
            <a:ext cx="8693785" cy="571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97EDB-7818-0846-A65D-0B995FDBF391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atsApp Image 2020-01-16 at 15.49.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45" y="1360805"/>
            <a:ext cx="4829175" cy="2200275"/>
          </a:xfrm>
          <a:prstGeom prst="rect">
            <a:avLst/>
          </a:prstGeom>
        </p:spPr>
      </p:pic>
      <p:pic>
        <p:nvPicPr>
          <p:cNvPr id="6" name="Picture 5" descr="WhatsApp Image 2020-01-16 at 15.49.24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425" y="3856355"/>
            <a:ext cx="4458970" cy="25044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459990" y="414020"/>
            <a:ext cx="4224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 sz="2800" b="1"/>
              <a:t>Pictures of Farmer's Haat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763895" y="1537335"/>
            <a:ext cx="30137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altLang="en-US" sz="2000" b="1"/>
              <a:t>Plan is to establish Farmer's Haat in different cities.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01980" y="3985895"/>
            <a:ext cx="273748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 sz="2000" b="1"/>
              <a:t>This concept will help to establish a circular econmy around waste management and organic farming.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341939" y="2564904"/>
            <a:ext cx="4694557" cy="4222737"/>
            <a:chOff x="179512" y="-60043"/>
            <a:chExt cx="4736526" cy="3209430"/>
          </a:xfrm>
        </p:grpSpPr>
        <p:pic>
          <p:nvPicPr>
            <p:cNvPr id="2050" name="Picture 2" descr="C:\Users\Isha\Desktop\Golden age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9512" y="-60043"/>
              <a:ext cx="4736526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834235" y="2621660"/>
              <a:ext cx="2280475" cy="527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Golden Age</a:t>
              </a:r>
              <a:endParaRPr lang="en-IN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5" y="14334"/>
            <a:ext cx="4341404" cy="4220214"/>
            <a:chOff x="5148064" y="332656"/>
            <a:chExt cx="3456384" cy="2735495"/>
          </a:xfrm>
        </p:grpSpPr>
        <p:pic>
          <p:nvPicPr>
            <p:cNvPr id="2051" name="Picture 3" descr="C:\Users\Isha\Desktop\stone age.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332656"/>
              <a:ext cx="3456384" cy="2286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293474" y="2619187"/>
              <a:ext cx="1506225" cy="4489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Stone Age</a:t>
              </a:r>
              <a:endParaRPr lang="en-IN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36512" y="2"/>
            <a:ext cx="9183034" cy="6904547"/>
            <a:chOff x="1723608" y="3016148"/>
            <a:chExt cx="5512688" cy="3354487"/>
          </a:xfrm>
        </p:grpSpPr>
        <p:pic>
          <p:nvPicPr>
            <p:cNvPr id="2052" name="Picture 4" descr="C:\Users\Isha\Desktop\Garbag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608" y="3016148"/>
              <a:ext cx="5512688" cy="3153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006043" y="6116435"/>
              <a:ext cx="1112053" cy="254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Garb-Age</a:t>
              </a:r>
              <a:endParaRPr lang="en-I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88224" y="6440468"/>
            <a:ext cx="2133600" cy="365125"/>
          </a:xfrm>
        </p:spPr>
        <p:txBody>
          <a:bodyPr/>
          <a:lstStyle/>
          <a:p>
            <a:fld id="{1AE75BFD-7491-4158-B3E7-D967B633028F}" type="slidenum">
              <a:rPr lang="en-IN" smtClean="0"/>
              <a:t>2</a:t>
            </a:fld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75BFD-7491-4158-B3E7-D967B633028F}" type="slidenum">
              <a:rPr lang="en-IN" smtClean="0"/>
              <a:t>20</a:t>
            </a:fld>
            <a:endParaRPr lang="en-IN"/>
          </a:p>
        </p:txBody>
      </p:sp>
      <p:pic>
        <p:nvPicPr>
          <p:cNvPr id="4099" name="Picture 3" descr="C:\Users\Isha\Desktop\end sli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"/>
            <a:ext cx="9324528" cy="685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80528" y="4005064"/>
            <a:ext cx="439248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 Farm using our Compost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Pilibhit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district (U.P.) </a:t>
            </a:r>
            <a:endParaRPr lang="en-IN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89370" y="6411133"/>
            <a:ext cx="4401329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Compost used before sowing in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Pilibhit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district (U.P.) </a:t>
            </a:r>
            <a:endParaRPr lang="en-IN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1960" y="63235"/>
            <a:ext cx="2322512" cy="629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Compost packed for distribution in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Pilibhit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district</a:t>
            </a:r>
            <a:endParaRPr lang="en-IN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1960" y="5943600"/>
            <a:ext cx="232251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Sugarcane farming using our Compost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Pilibhit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district (U.P.)</a:t>
            </a:r>
            <a:endParaRPr lang="en-IN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381328"/>
            <a:ext cx="9144000" cy="4572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75BFD-7491-4158-B3E7-D967B633028F}" type="slidenum">
              <a:rPr lang="en-IN" smtClean="0"/>
              <a:t>3</a:t>
            </a:fld>
            <a:endParaRPr lang="en-IN"/>
          </a:p>
        </p:txBody>
      </p:sp>
      <p:grpSp>
        <p:nvGrpSpPr>
          <p:cNvPr id="5" name="Group 4"/>
          <p:cNvGrpSpPr/>
          <p:nvPr/>
        </p:nvGrpSpPr>
        <p:grpSpPr>
          <a:xfrm>
            <a:off x="0" y="-3194"/>
            <a:ext cx="8997793" cy="6283430"/>
            <a:chOff x="0" y="-3194"/>
            <a:chExt cx="8997793" cy="6283430"/>
          </a:xfrm>
        </p:grpSpPr>
        <p:sp>
          <p:nvSpPr>
            <p:cNvPr id="42" name="TextBox 41"/>
            <p:cNvSpPr txBox="1"/>
            <p:nvPr/>
          </p:nvSpPr>
          <p:spPr>
            <a:xfrm>
              <a:off x="6124418" y="5635076"/>
              <a:ext cx="2873375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Sources: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1: </a:t>
              </a:r>
              <a:r>
                <a:rPr lang="en-IN" sz="1200" dirty="0">
                  <a:latin typeface="Arial" panose="020B0604020202020204" pitchFamily="34" charset="0"/>
                  <a:cs typeface="Arial" panose="020B0604020202020204" pitchFamily="34" charset="0"/>
                </a:rPr>
                <a:t>Estrada-Bonilla et al., 2017</a:t>
              </a:r>
            </a:p>
            <a:p>
              <a:pPr algn="l"/>
              <a:r>
                <a:rPr lang="en-IN" sz="1200" dirty="0">
                  <a:latin typeface="Arial" panose="020B0604020202020204" pitchFamily="34" charset="0"/>
                  <a:cs typeface="Arial" panose="020B0604020202020204" pitchFamily="34" charset="0"/>
                </a:rPr>
                <a:t>2: Dept. of Fertilizers, GoI </a:t>
              </a:r>
            </a:p>
            <a:p>
              <a:pPr algn="l"/>
              <a:r>
                <a:rPr lang="en-IN" sz="1200" dirty="0">
                  <a:latin typeface="Arial" panose="020B0604020202020204" pitchFamily="34" charset="0"/>
                  <a:cs typeface="Arial" panose="020B0604020202020204" pitchFamily="34" charset="0"/>
                </a:rPr>
                <a:t>3:Du et al., 2018; 4: Zhang et.al, 2012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0" y="-3194"/>
              <a:ext cx="8689975" cy="5161005"/>
              <a:chOff x="0" y="-4"/>
              <a:chExt cx="13685" cy="8348"/>
            </a:xfrm>
          </p:grpSpPr>
          <p:pic>
            <p:nvPicPr>
              <p:cNvPr id="25" name="Picture 7" descr="C:\Users\Isha\Desktop\fertilizer.jpg"/>
              <p:cNvPicPr>
                <a:picLocks noChangeAspect="1" noChangeArrowheads="1"/>
              </p:cNvPicPr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 bwMode="auto">
              <a:xfrm>
                <a:off x="9667" y="4520"/>
                <a:ext cx="761" cy="1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7" name="Group 26"/>
              <p:cNvGrpSpPr/>
              <p:nvPr/>
            </p:nvGrpSpPr>
            <p:grpSpPr>
              <a:xfrm>
                <a:off x="0" y="-4"/>
                <a:ext cx="13685" cy="8348"/>
                <a:chOff x="0" y="-4"/>
                <a:chExt cx="13685" cy="8348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0" y="-4"/>
                  <a:ext cx="13685" cy="8348"/>
                  <a:chOff x="0" y="-4"/>
                  <a:chExt cx="13685" cy="8348"/>
                </a:xfrm>
              </p:grpSpPr>
              <p:pic>
                <p:nvPicPr>
                  <p:cNvPr id="33" name="Picture 3" descr="C:\Users\Isha\Desktop\water droplet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27" y="4613"/>
                    <a:ext cx="500" cy="71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9" name="Group 8"/>
                  <p:cNvGrpSpPr/>
                  <p:nvPr/>
                </p:nvGrpSpPr>
                <p:grpSpPr>
                  <a:xfrm>
                    <a:off x="0" y="-4"/>
                    <a:ext cx="13685" cy="8348"/>
                    <a:chOff x="0" y="-4"/>
                    <a:chExt cx="13685" cy="8348"/>
                  </a:xfrm>
                </p:grpSpPr>
                <p:sp>
                  <p:nvSpPr>
                    <p:cNvPr id="18" name="Oval 17"/>
                    <p:cNvSpPr/>
                    <p:nvPr/>
                  </p:nvSpPr>
                  <p:spPr>
                    <a:xfrm>
                      <a:off x="3479" y="4329"/>
                      <a:ext cx="1361" cy="1364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N"/>
                    </a:p>
                  </p:txBody>
                </p:sp>
                <p:grpSp>
                  <p:nvGrpSpPr>
                    <p:cNvPr id="8" name="Group 7"/>
                    <p:cNvGrpSpPr/>
                    <p:nvPr/>
                  </p:nvGrpSpPr>
                  <p:grpSpPr>
                    <a:xfrm>
                      <a:off x="0" y="-4"/>
                      <a:ext cx="13685" cy="8348"/>
                      <a:chOff x="0" y="-4"/>
                      <a:chExt cx="13685" cy="8348"/>
                    </a:xfrm>
                  </p:grpSpPr>
                  <p:pic>
                    <p:nvPicPr>
                      <p:cNvPr id="205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" y="4329"/>
                        <a:ext cx="1205" cy="8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grpSp>
                    <p:nvGrpSpPr>
                      <p:cNvPr id="7" name="Group 6"/>
                      <p:cNvGrpSpPr/>
                      <p:nvPr/>
                    </p:nvGrpSpPr>
                    <p:grpSpPr>
                      <a:xfrm>
                        <a:off x="0" y="-4"/>
                        <a:ext cx="13685" cy="8348"/>
                        <a:chOff x="0" y="-4"/>
                        <a:chExt cx="13685" cy="8348"/>
                      </a:xfrm>
                    </p:grpSpPr>
                    <p:grpSp>
                      <p:nvGrpSpPr>
                        <p:cNvPr id="6" name="Group 5"/>
                        <p:cNvGrpSpPr/>
                        <p:nvPr/>
                      </p:nvGrpSpPr>
                      <p:grpSpPr>
                        <a:xfrm>
                          <a:off x="417" y="2033"/>
                          <a:ext cx="13268" cy="6311"/>
                          <a:chOff x="417" y="2033"/>
                          <a:chExt cx="13268" cy="6311"/>
                        </a:xfrm>
                      </p:grpSpPr>
                      <p:cxnSp>
                        <p:nvCxnSpPr>
                          <p:cNvPr id="2048" name="Straight Connector 2047"/>
                          <p:cNvCxnSpPr/>
                          <p:nvPr/>
                        </p:nvCxnSpPr>
                        <p:spPr>
                          <a:xfrm flipV="1">
                            <a:off x="2008" y="5012"/>
                            <a:ext cx="1474" cy="27"/>
                          </a:xfrm>
                          <a:prstGeom prst="line">
                            <a:avLst/>
                          </a:prstGeom>
                          <a:ln w="76200">
                            <a:solidFill>
                              <a:srgbClr val="00B05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9" name="Straight Connector 38"/>
                          <p:cNvCxnSpPr>
                            <a:stCxn id="18" idx="6"/>
                            <a:endCxn id="32" idx="2"/>
                          </p:cNvCxnSpPr>
                          <p:nvPr/>
                        </p:nvCxnSpPr>
                        <p:spPr>
                          <a:xfrm>
                            <a:off x="4840" y="5011"/>
                            <a:ext cx="1920" cy="3"/>
                          </a:xfrm>
                          <a:prstGeom prst="line">
                            <a:avLst/>
                          </a:prstGeom>
                          <a:ln w="76200">
                            <a:solidFill>
                              <a:srgbClr val="00B05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2" name="Group 1"/>
                          <p:cNvGrpSpPr/>
                          <p:nvPr/>
                        </p:nvGrpSpPr>
                        <p:grpSpPr>
                          <a:xfrm>
                            <a:off x="417" y="2033"/>
                            <a:ext cx="13268" cy="6311"/>
                            <a:chOff x="417" y="2033"/>
                            <a:chExt cx="13268" cy="6311"/>
                          </a:xfrm>
                        </p:grpSpPr>
                        <p:sp>
                          <p:nvSpPr>
                            <p:cNvPr id="15" name="Rounded Rectangle 14"/>
                            <p:cNvSpPr/>
                            <p:nvPr/>
                          </p:nvSpPr>
                          <p:spPr>
                            <a:xfrm>
                              <a:off x="789" y="5323"/>
                              <a:ext cx="2690" cy="3021"/>
                            </a:xfrm>
                            <a:prstGeom prst="roundRect">
                              <a:avLst/>
                            </a:prstGeom>
                            <a:noFill/>
                            <a:ln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sz="1400" b="1" dirty="0"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1</a:t>
                              </a:r>
                              <a:r>
                                <a:rPr lang="en-US" sz="1400" b="1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150 Million </a:t>
                              </a:r>
                              <a:r>
                                <a:rPr lang="en-US" sz="1400" b="1" dirty="0" err="1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Tonnes</a:t>
                              </a:r>
                              <a:r>
                                <a:rPr lang="en-US" sz="1400" b="1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 </a:t>
                              </a:r>
                              <a:r>
                                <a:rPr lang="en-US" sz="14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of Vegetable waste</a:t>
                              </a:r>
                              <a:r>
                                <a:rPr lang="en-IN" sz="1400" baseline="300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  <a:sym typeface="+mn-ea"/>
                                </a:rPr>
                                <a:t>1</a:t>
                              </a:r>
                              <a:r>
                                <a:rPr lang="en-US" sz="14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 </a:t>
                              </a:r>
                              <a:r>
                                <a:rPr lang="en-IN" altLang="en-US" sz="14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+ </a:t>
                              </a:r>
                              <a:r>
                                <a:rPr lang="en-IN" altLang="en-US" sz="1400" b="1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300 Million Tonnes</a:t>
                              </a:r>
                              <a:r>
                                <a:rPr lang="en-IN" altLang="en-US" sz="14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 of crop residue</a:t>
                              </a:r>
                              <a:r>
                                <a:rPr lang="en-IN" altLang="en-US" sz="1400" baseline="300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2</a:t>
                              </a:r>
                              <a:r>
                                <a:rPr lang="en-IN" altLang="en-US" sz="14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 </a:t>
                              </a:r>
                              <a:r>
                                <a:rPr lang="en-US" sz="14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is produced annually in </a:t>
                              </a:r>
                              <a:r>
                                <a:rPr lang="en-IN" sz="14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India</a:t>
                              </a:r>
                            </a:p>
                          </p:txBody>
                        </p:sp>
                        <p:sp>
                          <p:nvSpPr>
                            <p:cNvPr id="17" name="Oval 16"/>
                            <p:cNvSpPr/>
                            <p:nvPr/>
                          </p:nvSpPr>
                          <p:spPr>
                            <a:xfrm>
                              <a:off x="417" y="4166"/>
                              <a:ext cx="1588" cy="1337"/>
                            </a:xfrm>
                            <a:prstGeom prst="ellipse">
                              <a:avLst/>
                            </a:prstGeom>
                            <a:noFill/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IN"/>
                            </a:p>
                          </p:txBody>
                        </p:sp>
                        <p:pic>
                          <p:nvPicPr>
                            <p:cNvPr id="2051" name="Picture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767" y="4588"/>
                              <a:ext cx="899" cy="84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  <p:sp>
                          <p:nvSpPr>
                            <p:cNvPr id="20" name="Rounded Rectangle 19"/>
                            <p:cNvSpPr/>
                            <p:nvPr/>
                          </p:nvSpPr>
                          <p:spPr>
                            <a:xfrm>
                              <a:off x="5322" y="5502"/>
                              <a:ext cx="2405" cy="2454"/>
                            </a:xfrm>
                            <a:prstGeom prst="roundRect">
                              <a:avLst/>
                            </a:prstGeom>
                            <a:noFill/>
                            <a:ln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Leachate contaminates groundwater table</a:t>
                              </a:r>
                              <a:endParaRPr lang="en-IN" sz="1400" dirty="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23" name="Rounded Rectangle 22"/>
                            <p:cNvSpPr/>
                            <p:nvPr/>
                          </p:nvSpPr>
                          <p:spPr>
                            <a:xfrm>
                              <a:off x="4194" y="2289"/>
                              <a:ext cx="2255" cy="2302"/>
                            </a:xfrm>
                            <a:prstGeom prst="roundRect">
                              <a:avLst/>
                            </a:prstGeom>
                            <a:noFill/>
                            <a:ln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sz="1400" b="1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Unscientific </a:t>
                              </a:r>
                              <a:r>
                                <a:rPr lang="en-US" sz="14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disposal of Solid Waste emits GHG </a:t>
                              </a:r>
                              <a:endParaRPr lang="en-IN" sz="1400" dirty="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24" name="Oval 23"/>
                            <p:cNvSpPr/>
                            <p:nvPr/>
                          </p:nvSpPr>
                          <p:spPr>
                            <a:xfrm>
                              <a:off x="9263" y="4354"/>
                              <a:ext cx="1588" cy="1364"/>
                            </a:xfrm>
                            <a:prstGeom prst="ellipse">
                              <a:avLst/>
                            </a:prstGeom>
                            <a:noFill/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IN"/>
                            </a:p>
                          </p:txBody>
                        </p:sp>
                        <p:sp>
                          <p:nvSpPr>
                            <p:cNvPr id="26" name="Rounded Rectangle 25"/>
                            <p:cNvSpPr/>
                            <p:nvPr/>
                          </p:nvSpPr>
                          <p:spPr>
                            <a:xfrm>
                              <a:off x="9912" y="2033"/>
                              <a:ext cx="2157" cy="2380"/>
                            </a:xfrm>
                            <a:prstGeom prst="roundRect">
                              <a:avLst/>
                            </a:prstGeom>
                            <a:noFill/>
                            <a:ln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sz="1400" b="1" dirty="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endParaRPr>
                            </a:p>
                            <a:p>
                              <a:pPr algn="ctr"/>
                              <a:r>
                                <a:rPr lang="en-US" sz="1400" b="1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301.58 LMT </a:t>
                              </a:r>
                              <a:r>
                                <a:rPr lang="en-US" sz="14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of Chemical fertilizers are used every Year</a:t>
                              </a:r>
                              <a:r>
                                <a:rPr lang="en-IN" altLang="en-US" sz="1400" baseline="300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3</a:t>
                              </a:r>
                              <a:endParaRPr lang="en-IN" sz="1400" dirty="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endParaRPr>
                            </a:p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 </a:t>
                              </a:r>
                              <a:endParaRPr lang="en-IN" sz="1400" dirty="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" name="Oval 31"/>
                            <p:cNvSpPr/>
                            <p:nvPr/>
                          </p:nvSpPr>
                          <p:spPr>
                            <a:xfrm>
                              <a:off x="6760" y="4329"/>
                              <a:ext cx="1434" cy="1370"/>
                            </a:xfrm>
                            <a:prstGeom prst="ellipse">
                              <a:avLst/>
                            </a:prstGeom>
                            <a:noFill/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IN"/>
                            </a:p>
                          </p:txBody>
                        </p:sp>
                        <p:sp>
                          <p:nvSpPr>
                            <p:cNvPr id="21" name="Oval 20"/>
                            <p:cNvSpPr/>
                            <p:nvPr/>
                          </p:nvSpPr>
                          <p:spPr>
                            <a:xfrm>
                              <a:off x="12324" y="4413"/>
                              <a:ext cx="1361" cy="1327"/>
                            </a:xfrm>
                            <a:prstGeom prst="ellipse">
                              <a:avLst/>
                            </a:prstGeom>
                            <a:noFill/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IN"/>
                            </a:p>
                          </p:txBody>
                        </p:sp>
                        <p:sp>
                          <p:nvSpPr>
                            <p:cNvPr id="36" name="Rounded Rectangle 35"/>
                            <p:cNvSpPr/>
                            <p:nvPr/>
                          </p:nvSpPr>
                          <p:spPr>
                            <a:xfrm>
                              <a:off x="10962" y="5699"/>
                              <a:ext cx="2470" cy="2438"/>
                            </a:xfrm>
                            <a:prstGeom prst="roundRect">
                              <a:avLst/>
                            </a:prstGeom>
                            <a:noFill/>
                            <a:ln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For </a:t>
                              </a:r>
                              <a:r>
                                <a:rPr lang="en-US" sz="1400" b="1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1 Ton of N fertilizer </a:t>
                              </a:r>
                              <a:r>
                                <a:rPr lang="en-US" sz="14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manufactured and used, </a:t>
                              </a:r>
                              <a:r>
                                <a:rPr lang="en-US" sz="1400" b="1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13.5 </a:t>
                              </a:r>
                              <a:r>
                                <a:rPr lang="en-IN" altLang="en-US" sz="1400" b="1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T</a:t>
                              </a:r>
                              <a:r>
                                <a:rPr lang="en-US" sz="1400" b="1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on</a:t>
                              </a:r>
                              <a:r>
                                <a:rPr lang="en-IN" altLang="en-US" sz="1400" b="1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ne</a:t>
                              </a:r>
                              <a:r>
                                <a:rPr lang="en-US" sz="1400" b="1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s of CO</a:t>
                              </a:r>
                              <a:r>
                                <a:rPr lang="en-US" sz="1400" b="1" baseline="-250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2</a:t>
                              </a:r>
                              <a:r>
                                <a:rPr lang="en-US" sz="14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  is emitted</a:t>
                              </a:r>
                              <a:r>
                                <a:rPr lang="en-US" sz="1400" baseline="300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4</a:t>
                              </a:r>
                            </a:p>
                          </p:txBody>
                        </p:sp>
                        <p:cxnSp>
                          <p:nvCxnSpPr>
                            <p:cNvPr id="47" name="Straight Connector 46"/>
                            <p:cNvCxnSpPr/>
                            <p:nvPr/>
                          </p:nvCxnSpPr>
                          <p:spPr>
                            <a:xfrm>
                              <a:off x="8185" y="5038"/>
                              <a:ext cx="1077" cy="0"/>
                            </a:xfrm>
                            <a:prstGeom prst="line">
                              <a:avLst/>
                            </a:prstGeom>
                            <a:ln w="76200">
                              <a:solidFill>
                                <a:srgbClr val="00B050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8" name="Straight Connector 47"/>
                            <p:cNvCxnSpPr>
                              <a:stCxn id="24" idx="6"/>
                              <a:endCxn id="21" idx="2"/>
                            </p:cNvCxnSpPr>
                            <p:nvPr/>
                          </p:nvCxnSpPr>
                          <p:spPr>
                            <a:xfrm>
                              <a:off x="10850" y="5036"/>
                              <a:ext cx="1474" cy="40"/>
                            </a:xfrm>
                            <a:prstGeom prst="line">
                              <a:avLst/>
                            </a:prstGeom>
                            <a:ln w="76200">
                              <a:solidFill>
                                <a:srgbClr val="00B050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</p:grpSp>
                    <p:sp>
                      <p:nvSpPr>
                        <p:cNvPr id="2062" name="Rectangle 2061"/>
                        <p:cNvSpPr/>
                        <p:nvPr/>
                      </p:nvSpPr>
                      <p:spPr>
                        <a:xfrm>
                          <a:off x="0" y="-4"/>
                          <a:ext cx="8164" cy="1361"/>
                        </a:xfrm>
                        <a:prstGeom prst="rect">
                          <a:avLst/>
                        </a:prstGeom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3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PROBLEMS</a:t>
                          </a:r>
                          <a:endParaRPr lang="en-IN" sz="3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pic>
              <p:nvPicPr>
                <p:cNvPr id="14" name="Content Placeholder 10" descr="carbon footprint"/>
                <p:cNvPicPr>
                  <a:picLocks noChangeAspect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>
                  <a:off x="12689" y="4547"/>
                  <a:ext cx="631" cy="1004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195" y="1199606"/>
            <a:ext cx="9107805" cy="5602605"/>
            <a:chOff x="0" y="594"/>
            <a:chExt cx="14343" cy="8823"/>
          </a:xfrm>
        </p:grpSpPr>
        <p:pic>
          <p:nvPicPr>
            <p:cNvPr id="2050" name="Picture 2" descr="C:\Users\Isha\Desktop\proposed solution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4"/>
              <a:ext cx="14343" cy="8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 Box 1"/>
            <p:cNvSpPr txBox="1"/>
            <p:nvPr/>
          </p:nvSpPr>
          <p:spPr>
            <a:xfrm>
              <a:off x="12359" y="3238"/>
              <a:ext cx="1601" cy="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altLang="en-US" sz="1200" b="1" dirty="0">
                  <a:latin typeface="+mj-ea"/>
                  <a:cs typeface="+mj-ea"/>
                </a:rPr>
                <a:t>+ </a:t>
              </a:r>
              <a:r>
                <a:rPr lang="en-IN" altLang="en-US" sz="1200" dirty="0" err="1">
                  <a:latin typeface="+mj-ea"/>
                  <a:cs typeface="+mj-ea"/>
                </a:rPr>
                <a:t>Incoculum</a:t>
              </a:r>
              <a:endParaRPr lang="en-IN" altLang="en-US" sz="1200" dirty="0">
                <a:latin typeface="+mj-ea"/>
                <a:cs typeface="+mj-ea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75BFD-7491-4158-B3E7-D967B633028F}" type="slidenum">
              <a:rPr lang="en-IN" smtClean="0"/>
              <a:t>4</a:t>
            </a:fld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5171508" y="257897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IN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5285799" y="1325673"/>
            <a:ext cx="360040" cy="48920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4449" y="2060848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(200 L)</a:t>
            </a:r>
            <a:endParaRPr lang="en-IN" dirty="0"/>
          </a:p>
        </p:txBody>
      </p:sp>
      <p:grpSp>
        <p:nvGrpSpPr>
          <p:cNvPr id="11" name="Group 10"/>
          <p:cNvGrpSpPr/>
          <p:nvPr/>
        </p:nvGrpSpPr>
        <p:grpSpPr>
          <a:xfrm>
            <a:off x="3059832" y="44624"/>
            <a:ext cx="1823691" cy="1801640"/>
            <a:chOff x="3059832" y="113451"/>
            <a:chExt cx="1823691" cy="1801640"/>
          </a:xfrm>
        </p:grpSpPr>
        <p:sp>
          <p:nvSpPr>
            <p:cNvPr id="6" name="Freeform 5"/>
            <p:cNvSpPr/>
            <p:nvPr/>
          </p:nvSpPr>
          <p:spPr>
            <a:xfrm>
              <a:off x="3059832" y="113451"/>
              <a:ext cx="1823691" cy="1212222"/>
            </a:xfrm>
            <a:custGeom>
              <a:avLst/>
              <a:gdLst>
                <a:gd name="connsiteX0" fmla="*/ 0 w 2364741"/>
                <a:gd name="connsiteY0" fmla="*/ 276166 h 1656963"/>
                <a:gd name="connsiteX1" fmla="*/ 276166 w 2364741"/>
                <a:gd name="connsiteY1" fmla="*/ 0 h 1656963"/>
                <a:gd name="connsiteX2" fmla="*/ 2088575 w 2364741"/>
                <a:gd name="connsiteY2" fmla="*/ 0 h 1656963"/>
                <a:gd name="connsiteX3" fmla="*/ 2364741 w 2364741"/>
                <a:gd name="connsiteY3" fmla="*/ 276166 h 1656963"/>
                <a:gd name="connsiteX4" fmla="*/ 2364741 w 2364741"/>
                <a:gd name="connsiteY4" fmla="*/ 1380797 h 1656963"/>
                <a:gd name="connsiteX5" fmla="*/ 2088575 w 2364741"/>
                <a:gd name="connsiteY5" fmla="*/ 1656963 h 1656963"/>
                <a:gd name="connsiteX6" fmla="*/ 276166 w 2364741"/>
                <a:gd name="connsiteY6" fmla="*/ 1656963 h 1656963"/>
                <a:gd name="connsiteX7" fmla="*/ 0 w 2364741"/>
                <a:gd name="connsiteY7" fmla="*/ 1380797 h 1656963"/>
                <a:gd name="connsiteX8" fmla="*/ 0 w 2364741"/>
                <a:gd name="connsiteY8" fmla="*/ 276166 h 1656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4741" h="1656963">
                  <a:moveTo>
                    <a:pt x="0" y="276166"/>
                  </a:moveTo>
                  <a:cubicBezTo>
                    <a:pt x="0" y="123644"/>
                    <a:pt x="123644" y="0"/>
                    <a:pt x="276166" y="0"/>
                  </a:cubicBezTo>
                  <a:lnTo>
                    <a:pt x="2088575" y="0"/>
                  </a:lnTo>
                  <a:cubicBezTo>
                    <a:pt x="2241097" y="0"/>
                    <a:pt x="2364741" y="123644"/>
                    <a:pt x="2364741" y="276166"/>
                  </a:cubicBezTo>
                  <a:lnTo>
                    <a:pt x="2364741" y="1380797"/>
                  </a:lnTo>
                  <a:cubicBezTo>
                    <a:pt x="2364741" y="1533319"/>
                    <a:pt x="2241097" y="1656963"/>
                    <a:pt x="2088575" y="1656963"/>
                  </a:cubicBezTo>
                  <a:lnTo>
                    <a:pt x="276166" y="1656963"/>
                  </a:lnTo>
                  <a:cubicBezTo>
                    <a:pt x="123644" y="1656963"/>
                    <a:pt x="0" y="1533319"/>
                    <a:pt x="0" y="1380797"/>
                  </a:cubicBezTo>
                  <a:lnTo>
                    <a:pt x="0" y="276166"/>
                  </a:lnTo>
                  <a:close/>
                </a:path>
              </a:pathLst>
            </a:cu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3286" tIns="233286" rIns="233286" bIns="233286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br>
                <a:rPr lang="en-IN" sz="4000" kern="1200" dirty="0"/>
              </a:br>
              <a:endParaRPr lang="en-IN" sz="4000" kern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48500" y="1268760"/>
              <a:ext cx="1539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Organic Waste</a:t>
              </a:r>
            </a:p>
            <a:p>
              <a:pPr algn="ctr"/>
              <a:r>
                <a:rPr lang="en-US" dirty="0"/>
                <a:t>(150 Kg)</a:t>
              </a:r>
              <a:endParaRPr lang="en-IN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213477" y="479715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(40 L)</a:t>
            </a:r>
            <a:endParaRPr lang="en-IN" dirty="0"/>
          </a:p>
        </p:txBody>
      </p:sp>
      <p:grpSp>
        <p:nvGrpSpPr>
          <p:cNvPr id="16" name="Group 15"/>
          <p:cNvGrpSpPr/>
          <p:nvPr/>
        </p:nvGrpSpPr>
        <p:grpSpPr>
          <a:xfrm>
            <a:off x="5868144" y="44624"/>
            <a:ext cx="3308326" cy="1328749"/>
            <a:chOff x="5868144" y="44624"/>
            <a:chExt cx="3308326" cy="1328749"/>
          </a:xfrm>
        </p:grpSpPr>
        <p:grpSp>
          <p:nvGrpSpPr>
            <p:cNvPr id="13" name="Group 12"/>
            <p:cNvGrpSpPr/>
            <p:nvPr/>
          </p:nvGrpSpPr>
          <p:grpSpPr>
            <a:xfrm>
              <a:off x="5868144" y="44624"/>
              <a:ext cx="2580924" cy="1328749"/>
              <a:chOff x="6084168" y="44624"/>
              <a:chExt cx="2580924" cy="1328749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6084168" y="44624"/>
                <a:ext cx="1508326" cy="1328749"/>
              </a:xfrm>
              <a:custGeom>
                <a:avLst/>
                <a:gdLst>
                  <a:gd name="connsiteX0" fmla="*/ 0 w 1885615"/>
                  <a:gd name="connsiteY0" fmla="*/ 306996 h 1841940"/>
                  <a:gd name="connsiteX1" fmla="*/ 306996 w 1885615"/>
                  <a:gd name="connsiteY1" fmla="*/ 0 h 1841940"/>
                  <a:gd name="connsiteX2" fmla="*/ 1578619 w 1885615"/>
                  <a:gd name="connsiteY2" fmla="*/ 0 h 1841940"/>
                  <a:gd name="connsiteX3" fmla="*/ 1885615 w 1885615"/>
                  <a:gd name="connsiteY3" fmla="*/ 306996 h 1841940"/>
                  <a:gd name="connsiteX4" fmla="*/ 1885615 w 1885615"/>
                  <a:gd name="connsiteY4" fmla="*/ 1534944 h 1841940"/>
                  <a:gd name="connsiteX5" fmla="*/ 1578619 w 1885615"/>
                  <a:gd name="connsiteY5" fmla="*/ 1841940 h 1841940"/>
                  <a:gd name="connsiteX6" fmla="*/ 306996 w 1885615"/>
                  <a:gd name="connsiteY6" fmla="*/ 1841940 h 1841940"/>
                  <a:gd name="connsiteX7" fmla="*/ 0 w 1885615"/>
                  <a:gd name="connsiteY7" fmla="*/ 1534944 h 1841940"/>
                  <a:gd name="connsiteX8" fmla="*/ 0 w 1885615"/>
                  <a:gd name="connsiteY8" fmla="*/ 306996 h 1841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5615" h="1841940">
                    <a:moveTo>
                      <a:pt x="0" y="306996"/>
                    </a:moveTo>
                    <a:cubicBezTo>
                      <a:pt x="0" y="137447"/>
                      <a:pt x="137447" y="0"/>
                      <a:pt x="306996" y="0"/>
                    </a:cubicBezTo>
                    <a:lnTo>
                      <a:pt x="1578619" y="0"/>
                    </a:lnTo>
                    <a:cubicBezTo>
                      <a:pt x="1748168" y="0"/>
                      <a:pt x="1885615" y="137447"/>
                      <a:pt x="1885615" y="306996"/>
                    </a:cubicBezTo>
                    <a:lnTo>
                      <a:pt x="1885615" y="1534944"/>
                    </a:lnTo>
                    <a:cubicBezTo>
                      <a:pt x="1885615" y="1704493"/>
                      <a:pt x="1748168" y="1841940"/>
                      <a:pt x="1578619" y="1841940"/>
                    </a:cubicBezTo>
                    <a:lnTo>
                      <a:pt x="306996" y="1841940"/>
                    </a:lnTo>
                    <a:cubicBezTo>
                      <a:pt x="137447" y="1841940"/>
                      <a:pt x="0" y="1704493"/>
                      <a:pt x="0" y="1534944"/>
                    </a:cubicBezTo>
                    <a:lnTo>
                      <a:pt x="0" y="306996"/>
                    </a:lnTo>
                    <a:close/>
                  </a:path>
                </a:pathLst>
              </a:custGeom>
              <a:blipFill rotWithShape="0">
                <a:blip r:embed="rId4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8506" tIns="238506" rIns="238506" bIns="238506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br>
                  <a:rPr lang="en-IN" sz="3900" kern="1200" dirty="0"/>
                </a:br>
                <a:endParaRPr lang="en-IN" sz="3900" kern="12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600377" y="534896"/>
                <a:ext cx="10647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Inoculum</a:t>
                </a:r>
                <a:endParaRPr lang="en-IN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7308304" y="830601"/>
              <a:ext cx="18681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500 mL+ 4 L water</a:t>
              </a:r>
              <a:endParaRPr lang="en-IN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75BFD-7491-4158-B3E7-D967B633028F}" type="slidenum">
              <a:rPr lang="en-IN" smtClean="0"/>
              <a:t>5</a:t>
            </a:fld>
            <a:endParaRPr lang="en-IN"/>
          </a:p>
        </p:txBody>
      </p:sp>
      <p:sp>
        <p:nvSpPr>
          <p:cNvPr id="6" name="Rectangle 5"/>
          <p:cNvSpPr/>
          <p:nvPr/>
        </p:nvSpPr>
        <p:spPr>
          <a:xfrm rot="16200000">
            <a:off x="-2943828" y="2907316"/>
            <a:ext cx="6858001" cy="10433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NOVELTY</a:t>
            </a:r>
            <a:endParaRPr lang="en-IN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144873" y="892702"/>
            <a:ext cx="7846727" cy="5453850"/>
            <a:chOff x="1331640" y="717154"/>
            <a:chExt cx="7846727" cy="5453850"/>
          </a:xfrm>
        </p:grpSpPr>
        <p:sp>
          <p:nvSpPr>
            <p:cNvPr id="13" name="Oval 12"/>
            <p:cNvSpPr/>
            <p:nvPr/>
          </p:nvSpPr>
          <p:spPr>
            <a:xfrm>
              <a:off x="1331640" y="717154"/>
              <a:ext cx="648072" cy="62361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I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72457" y="717154"/>
              <a:ext cx="698263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Faster formation of liquid/Solid Fertilizer</a:t>
              </a:r>
            </a:p>
            <a:p>
              <a:pPr algn="just"/>
              <a:r>
                <a:rPr lang="en-IN" dirty="0">
                  <a:latin typeface="Arial" panose="020B0604020202020204" pitchFamily="34" charset="0"/>
                  <a:cs typeface="Arial" panose="020B0604020202020204" pitchFamily="34" charset="0"/>
                </a:rPr>
                <a:t>Liquid as well as solid fertilizer within 12-20 days. 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1331640" y="2629837"/>
              <a:ext cx="648072" cy="62361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I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359004" y="4604932"/>
              <a:ext cx="648072" cy="62361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I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95736" y="2131169"/>
              <a:ext cx="6982631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Bio-Fertilizer &amp; Biocontrol agent</a:t>
              </a:r>
            </a:p>
            <a:p>
              <a:pPr algn="just"/>
              <a:r>
                <a:rPr lang="en-IN" dirty="0">
                  <a:latin typeface="Arial" panose="020B0604020202020204" pitchFamily="34" charset="0"/>
                  <a:cs typeface="Arial" panose="020B0604020202020204" pitchFamily="34" charset="0"/>
                </a:rPr>
                <a:t>The inoculum developed has bacterial strains of genus </a:t>
              </a:r>
              <a:r>
                <a:rPr lang="en-IN" i="1" dirty="0">
                  <a:latin typeface="Arial" panose="020B0604020202020204" pitchFamily="34" charset="0"/>
                  <a:cs typeface="Arial" panose="020B0604020202020204" pitchFamily="34" charset="0"/>
                </a:rPr>
                <a:t>Bacillus </a:t>
              </a:r>
              <a:r>
                <a:rPr lang="en-IN" dirty="0">
                  <a:latin typeface="Arial" panose="020B0604020202020204" pitchFamily="34" charset="0"/>
                  <a:cs typeface="Arial" panose="020B0604020202020204" pitchFamily="34" charset="0"/>
                </a:rPr>
                <a:t>they have capacity to form a biofilm, endospores, pH extremes, cyclic peptides, antibiotics various hydrolytic enzymes like lipase, </a:t>
              </a:r>
              <a:r>
                <a:rPr lang="en-IN" dirty="0" err="1">
                  <a:latin typeface="Arial" panose="020B0604020202020204" pitchFamily="34" charset="0"/>
                  <a:cs typeface="Arial" panose="020B0604020202020204" pitchFamily="34" charset="0"/>
                </a:rPr>
                <a:t>glucanase</a:t>
              </a:r>
              <a:r>
                <a:rPr lang="en-IN" dirty="0">
                  <a:latin typeface="Arial" panose="020B0604020202020204" pitchFamily="34" charset="0"/>
                  <a:cs typeface="Arial" panose="020B0604020202020204" pitchFamily="34" charset="0"/>
                </a:rPr>
                <a:t>, and chitinase causing faster degradation of </a:t>
              </a:r>
              <a:r>
                <a:rPr lang="en-IN" dirty="0" err="1">
                  <a:latin typeface="Arial" panose="020B0604020202020204" pitchFamily="34" charset="0"/>
                  <a:cs typeface="Arial" panose="020B0604020202020204" pitchFamily="34" charset="0"/>
                </a:rPr>
                <a:t>agro</a:t>
              </a:r>
              <a:r>
                <a:rPr lang="en-IN" dirty="0">
                  <a:latin typeface="Arial" panose="020B0604020202020204" pitchFamily="34" charset="0"/>
                  <a:cs typeface="Arial" panose="020B0604020202020204" pitchFamily="34" charset="0"/>
                </a:rPr>
                <a:t>-waste and disease suppression.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90820" y="4539788"/>
              <a:ext cx="698754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I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Bio-augmenting Inoculum and Fertilizer formed acts as Bioinoculant</a:t>
              </a:r>
            </a:p>
            <a:p>
              <a:pPr algn="just"/>
              <a:r>
                <a:rPr lang="en-IN" dirty="0">
                  <a:latin typeface="Arial" panose="020B0604020202020204" pitchFamily="34" charset="0"/>
                  <a:cs typeface="Arial" panose="020B0604020202020204" pitchFamily="34" charset="0"/>
                </a:rPr>
                <a:t>The process can be scaled up for bioconversion of organic waste on a large scale in a much sustainable way. </a:t>
              </a:r>
            </a:p>
            <a:p>
              <a:pPr algn="just"/>
              <a:endParaRPr lang="en-IN" sz="2000" dirty="0">
                <a:latin typeface="Times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99006" y="5176321"/>
              <a:ext cx="6624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I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8FD18-39BD-436D-8C68-04EBAFA7FAFD}" type="slidenum">
              <a:rPr lang="en-IN" smtClean="0"/>
              <a:t>6</a:t>
            </a:fld>
            <a:endParaRPr lang="en-IN" dirty="0"/>
          </a:p>
        </p:txBody>
      </p:sp>
      <p:pic>
        <p:nvPicPr>
          <p:cNvPr id="6" name="Picture 5" descr="A picture containing indoor, wall, white&#10;&#10;Description automatically generated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53402" y="787230"/>
            <a:ext cx="1935760" cy="2083984"/>
          </a:xfrm>
          <a:prstGeom prst="rect">
            <a:avLst/>
          </a:prstGeom>
        </p:spPr>
      </p:pic>
      <p:pic>
        <p:nvPicPr>
          <p:cNvPr id="8" name="Picture 7" descr="A picture containing cup, table, ground, indoor&#10;&#10;Description automatically generated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507840" y="777280"/>
            <a:ext cx="1550062" cy="5032710"/>
          </a:xfrm>
          <a:prstGeom prst="rect">
            <a:avLst/>
          </a:prstGeom>
        </p:spPr>
      </p:pic>
      <p:pic>
        <p:nvPicPr>
          <p:cNvPr id="10" name="Picture 9" descr="A picture containing wall, indoor&#10;&#10;Description automatically generated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7992" y="3380745"/>
            <a:ext cx="2346536" cy="2397549"/>
          </a:xfrm>
          <a:prstGeom prst="rect">
            <a:avLst/>
          </a:prstGeom>
        </p:spPr>
      </p:pic>
      <p:pic>
        <p:nvPicPr>
          <p:cNvPr id="12" name="Picture 11" descr="A picture containing indoor, wall&#10;&#10;Description automatically generated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244678" y="787230"/>
            <a:ext cx="2053162" cy="2083985"/>
          </a:xfrm>
          <a:prstGeom prst="rect">
            <a:avLst/>
          </a:prstGeom>
        </p:spPr>
      </p:pic>
      <p:pic>
        <p:nvPicPr>
          <p:cNvPr id="14" name="Picture 13" descr="A picture containing wall, indoor&#10;&#10;Description automatically generated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2392913" y="3676715"/>
            <a:ext cx="2044928" cy="19876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7644" y="6013794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LB Media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42053" y="2966044"/>
            <a:ext cx="119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EMB Agar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89162" y="6006328"/>
            <a:ext cx="248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" pitchFamily="2" charset="0"/>
              </a:rPr>
              <a:t>HiChrome</a:t>
            </a:r>
            <a:r>
              <a:rPr lang="en-US" dirty="0">
                <a:latin typeface="Times" pitchFamily="2" charset="0"/>
              </a:rPr>
              <a:t> Bacillus Agar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77397" y="5860981"/>
            <a:ext cx="1550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Biofilm Formation</a:t>
            </a:r>
          </a:p>
        </p:txBody>
      </p:sp>
      <p:pic>
        <p:nvPicPr>
          <p:cNvPr id="20" name="Picture 19" descr="A picture containing outdoor&#10;&#10;Description automatically generated"/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128906" y="787230"/>
            <a:ext cx="2355773" cy="17223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96401" y="2498395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Gram Positive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3402" y="247229"/>
            <a:ext cx="276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Times" pitchFamily="2" charset="0"/>
              </a:rPr>
              <a:t>Bacillus </a:t>
            </a:r>
            <a:r>
              <a:rPr lang="en-US" b="1" i="1" dirty="0" err="1">
                <a:latin typeface="Times" pitchFamily="2" charset="0"/>
              </a:rPr>
              <a:t>haynesii</a:t>
            </a:r>
            <a:r>
              <a:rPr lang="en-US" b="1" i="1" dirty="0">
                <a:latin typeface="Times" pitchFamily="2" charset="0"/>
              </a:rPr>
              <a:t> </a:t>
            </a:r>
            <a:r>
              <a:rPr lang="en-US" b="1" dirty="0">
                <a:latin typeface="Times" pitchFamily="2" charset="0"/>
              </a:rPr>
              <a:t>strain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127901" y="2850558"/>
            <a:ext cx="3027904" cy="3456668"/>
            <a:chOff x="-32" y="428604"/>
            <a:chExt cx="9111803" cy="6052532"/>
          </a:xfrm>
        </p:grpSpPr>
        <p:pic>
          <p:nvPicPr>
            <p:cNvPr id="33" name="Picture 2" descr="E:\Bacillus subtilis_sporulation\Fe-SEM images\1000X.tif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-32" y="428604"/>
              <a:ext cx="4554000" cy="3024000"/>
            </a:xfrm>
            <a:prstGeom prst="rect">
              <a:avLst/>
            </a:prstGeom>
            <a:noFill/>
          </p:spPr>
        </p:pic>
        <p:pic>
          <p:nvPicPr>
            <p:cNvPr id="34" name="Picture 3" descr="E:\Bacillus subtilis_sporulation\Fe-SEM images\5000x.tif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557771" y="432996"/>
              <a:ext cx="4554000" cy="3024000"/>
            </a:xfrm>
            <a:prstGeom prst="rect">
              <a:avLst/>
            </a:prstGeom>
            <a:noFill/>
          </p:spPr>
        </p:pic>
        <p:pic>
          <p:nvPicPr>
            <p:cNvPr id="35" name="Picture 4" descr="E:\Bacillus subtilis_sporulation\Fe-SEM images\10000X.tif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3444166"/>
              <a:ext cx="4554000" cy="3024000"/>
            </a:xfrm>
            <a:prstGeom prst="rect">
              <a:avLst/>
            </a:prstGeom>
            <a:noFill/>
          </p:spPr>
        </p:pic>
        <p:pic>
          <p:nvPicPr>
            <p:cNvPr id="36" name="Picture 5" descr="E:\Bacillus subtilis_sporulation\Fe-SEM images\20000X.tif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546730" y="3457136"/>
              <a:ext cx="4554000" cy="3024000"/>
            </a:xfrm>
            <a:prstGeom prst="rect">
              <a:avLst/>
            </a:prstGeom>
            <a:noFill/>
          </p:spPr>
        </p:pic>
      </p:grpSp>
      <p:sp>
        <p:nvSpPr>
          <p:cNvPr id="2" name="TextBox 1"/>
          <p:cNvSpPr txBox="1"/>
          <p:nvPr/>
        </p:nvSpPr>
        <p:spPr>
          <a:xfrm>
            <a:off x="6805049" y="6348943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" pitchFamily="2" charset="0"/>
              </a:rPr>
              <a:t>FeSEM</a:t>
            </a:r>
            <a:r>
              <a:rPr lang="en-US" dirty="0">
                <a:latin typeface="Times" pitchFamily="2" charset="0"/>
              </a:rPr>
              <a:t> Image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8FD18-39BD-436D-8C68-04EBAFA7FAFD}" type="slidenum">
              <a:rPr lang="en-IN" smtClean="0"/>
              <a:t>7</a:t>
            </a:fld>
            <a:endParaRPr lang="en-IN"/>
          </a:p>
        </p:txBody>
      </p:sp>
      <p:pic>
        <p:nvPicPr>
          <p:cNvPr id="6" name="Picture 5" descr="A picture containing wall, indoor, white, toilet&#10;&#10;Description automatically generated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5496" y="3886126"/>
            <a:ext cx="2439800" cy="2304256"/>
          </a:xfrm>
          <a:prstGeom prst="rect">
            <a:avLst/>
          </a:prstGeom>
        </p:spPr>
      </p:pic>
      <p:pic>
        <p:nvPicPr>
          <p:cNvPr id="10" name="Picture 9" descr="A picture containing indoor, wall&#10;&#10;Description automatically generated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483768" y="3861048"/>
            <a:ext cx="2347974" cy="2272233"/>
          </a:xfrm>
          <a:prstGeom prst="rect">
            <a:avLst/>
          </a:prstGeom>
        </p:spPr>
      </p:pic>
      <p:pic>
        <p:nvPicPr>
          <p:cNvPr id="12" name="Picture 11" descr="A picture containing indoor, toiletry, wall, cosmetic&#10;&#10;Description automatically generated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555776" y="1052736"/>
            <a:ext cx="2390033" cy="2414863"/>
          </a:xfrm>
          <a:prstGeom prst="rect">
            <a:avLst/>
          </a:prstGeom>
        </p:spPr>
      </p:pic>
      <p:pic>
        <p:nvPicPr>
          <p:cNvPr id="14" name="Picture 13" descr="A picture containing indoor, wall, toilet, white&#10;&#10;Description automatically generated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5496" y="1052736"/>
            <a:ext cx="2443506" cy="24482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9111" y="6356350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LB Media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27784" y="6372036"/>
            <a:ext cx="248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" pitchFamily="2" charset="0"/>
              </a:rPr>
              <a:t>HiChrome</a:t>
            </a:r>
            <a:r>
              <a:rPr lang="en-US" dirty="0">
                <a:latin typeface="Times" pitchFamily="2" charset="0"/>
              </a:rPr>
              <a:t> Bacillus Agar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20416" y="3501008"/>
            <a:ext cx="119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EMB Agar</a:t>
            </a:r>
          </a:p>
        </p:txBody>
      </p:sp>
      <p:pic>
        <p:nvPicPr>
          <p:cNvPr id="19" name="Picture 18" descr="A picture containing indoor&#10;&#10;Description automatically generated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977438" y="1062684"/>
            <a:ext cx="1857412" cy="50181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48064" y="6348329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Biofilm Formation</a:t>
            </a:r>
          </a:p>
        </p:txBody>
      </p:sp>
      <p:pic>
        <p:nvPicPr>
          <p:cNvPr id="24" name="Picture 23" descr="A picture containing indoor&#10;&#10;Description automatically generated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858859" y="1062684"/>
            <a:ext cx="2251733" cy="156866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228749" y="2819400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Gram Positive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2507" y="298286"/>
            <a:ext cx="317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Times" pitchFamily="2" charset="0"/>
              </a:rPr>
              <a:t>Bacillus </a:t>
            </a:r>
            <a:r>
              <a:rPr lang="en-US" b="1" i="1" dirty="0" err="1">
                <a:latin typeface="Times" pitchFamily="2" charset="0"/>
              </a:rPr>
              <a:t>australimaris</a:t>
            </a:r>
            <a:r>
              <a:rPr lang="en-US" b="1" i="1" dirty="0">
                <a:latin typeface="Times" pitchFamily="2" charset="0"/>
              </a:rPr>
              <a:t> </a:t>
            </a:r>
            <a:r>
              <a:rPr lang="en-US" b="1" dirty="0">
                <a:latin typeface="Times" pitchFamily="2" charset="0"/>
              </a:rPr>
              <a:t>strain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8FD18-39BD-436D-8C68-04EBAFA7FAFD}" type="slidenum">
              <a:rPr lang="en-IN" smtClean="0"/>
              <a:t>8</a:t>
            </a:fld>
            <a:endParaRPr lang="en-IN" dirty="0"/>
          </a:p>
        </p:txBody>
      </p:sp>
      <p:pic>
        <p:nvPicPr>
          <p:cNvPr id="8" name="Picture 7" descr="A picture containing indoor, toiletry, cosmetic, wall&#10;&#10;Description automatically generated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358602" y="1477875"/>
            <a:ext cx="2223121" cy="2160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506" y="469427"/>
            <a:ext cx="276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Times" pitchFamily="2" charset="0"/>
              </a:rPr>
              <a:t>Bacillus </a:t>
            </a:r>
            <a:r>
              <a:rPr lang="en-US" b="1" i="1" dirty="0" err="1">
                <a:latin typeface="Times" pitchFamily="2" charset="0"/>
              </a:rPr>
              <a:t>safensis</a:t>
            </a:r>
            <a:r>
              <a:rPr lang="en-US" b="1" i="1" dirty="0">
                <a:latin typeface="Times" pitchFamily="2" charset="0"/>
              </a:rPr>
              <a:t> </a:t>
            </a:r>
            <a:r>
              <a:rPr lang="en-US" b="1" dirty="0">
                <a:latin typeface="Times" pitchFamily="2" charset="0"/>
              </a:rPr>
              <a:t>strain</a:t>
            </a:r>
          </a:p>
        </p:txBody>
      </p:sp>
      <p:pic>
        <p:nvPicPr>
          <p:cNvPr id="11" name="Picture 10" descr="A picture containing indoor, cup, table&#10;&#10;Description automatically generated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512" y="1477875"/>
            <a:ext cx="2073722" cy="2160240"/>
          </a:xfrm>
          <a:prstGeom prst="rect">
            <a:avLst/>
          </a:prstGeom>
        </p:spPr>
      </p:pic>
      <p:pic>
        <p:nvPicPr>
          <p:cNvPr id="13" name="Picture 12" descr="A picture containing indoor, cup, wall, sitting&#10;&#10;Description automatically generated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42674" y="4093125"/>
            <a:ext cx="2223121" cy="21573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9229" y="3692229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LB Media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74388" y="3667300"/>
            <a:ext cx="119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EMB Agar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0442" y="6352143"/>
            <a:ext cx="248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" pitchFamily="2" charset="0"/>
              </a:rPr>
              <a:t>HiChrome</a:t>
            </a:r>
            <a:r>
              <a:rPr lang="en-US" dirty="0">
                <a:latin typeface="Times" pitchFamily="2" charset="0"/>
              </a:rPr>
              <a:t> Bacillus Agar</a:t>
            </a:r>
          </a:p>
        </p:txBody>
      </p:sp>
      <p:pic>
        <p:nvPicPr>
          <p:cNvPr id="19" name="Picture 2" descr="C:\Users\Isha\Desktop\Isha\ACA6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9009" y="1406850"/>
            <a:ext cx="2952328" cy="230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652120" y="387689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Gram Positive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42902" y="4727009"/>
            <a:ext cx="4418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" pitchFamily="2" charset="0"/>
              </a:rPr>
              <a:t>No biofilm formation was observed</a:t>
            </a:r>
          </a:p>
          <a:p>
            <a:pPr algn="just"/>
            <a:r>
              <a:rPr lang="en-US" dirty="0">
                <a:latin typeface="Times" pitchFamily="2" charset="0"/>
              </a:rPr>
              <a:t>Green Colony in </a:t>
            </a:r>
            <a:r>
              <a:rPr lang="en-US" dirty="0" err="1">
                <a:latin typeface="Times" pitchFamily="2" charset="0"/>
              </a:rPr>
              <a:t>HiChrome</a:t>
            </a:r>
            <a:r>
              <a:rPr lang="en-US" dirty="0">
                <a:latin typeface="Times" pitchFamily="2" charset="0"/>
              </a:rPr>
              <a:t> </a:t>
            </a:r>
            <a:r>
              <a:rPr lang="en-US" i="1" dirty="0">
                <a:latin typeface="Times" pitchFamily="2" charset="0"/>
              </a:rPr>
              <a:t>Bacillus </a:t>
            </a:r>
            <a:r>
              <a:rPr lang="en-US" dirty="0">
                <a:latin typeface="Times" pitchFamily="2" charset="0"/>
              </a:rPr>
              <a:t>Agar</a:t>
            </a:r>
          </a:p>
          <a:p>
            <a:pPr algn="just"/>
            <a:r>
              <a:rPr lang="en-IN" dirty="0">
                <a:latin typeface="Times" pitchFamily="2" charset="0"/>
              </a:rPr>
              <a:t>Indicator of </a:t>
            </a:r>
            <a:r>
              <a:rPr lang="en-IN" i="1" dirty="0">
                <a:latin typeface="Times" pitchFamily="2" charset="0"/>
              </a:rPr>
              <a:t>Bacillus </a:t>
            </a:r>
            <a:r>
              <a:rPr lang="en-IN" dirty="0">
                <a:latin typeface="Times" pitchFamily="2" charset="0"/>
              </a:rPr>
              <a:t>strain </a:t>
            </a:r>
          </a:p>
          <a:p>
            <a:pPr algn="just"/>
            <a:r>
              <a:rPr lang="en-US" dirty="0">
                <a:latin typeface="Times" pitchFamily="2" charset="0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75BFD-7491-4158-B3E7-D967B633028F}" type="slidenum">
              <a:rPr lang="en-IN" smtClean="0"/>
              <a:t>9</a:t>
            </a:fld>
            <a:endParaRPr lang="en-IN"/>
          </a:p>
        </p:txBody>
      </p:sp>
      <p:pic>
        <p:nvPicPr>
          <p:cNvPr id="6" name="Content Placeholder 5" descr="IMG2018101512451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6512" y="-27384"/>
            <a:ext cx="4911871" cy="3412888"/>
          </a:xfrm>
          <a:prstGeom prst="rect">
            <a:avLst/>
          </a:prstGeom>
        </p:spPr>
      </p:pic>
      <p:pic>
        <p:nvPicPr>
          <p:cNvPr id="10" name="Content Placeholder 9" descr="27017249_913573618819079_1932795666_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36512" y="3324155"/>
            <a:ext cx="4976055" cy="3561229"/>
          </a:xfrm>
          <a:prstGeom prst="rect">
            <a:avLst/>
          </a:prstGeom>
        </p:spPr>
      </p:pic>
      <p:pic>
        <p:nvPicPr>
          <p:cNvPr id="16" name="Picture 15" descr="IMG201810120942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543" y="3363926"/>
            <a:ext cx="4219115" cy="3521459"/>
          </a:xfrm>
          <a:prstGeom prst="rect">
            <a:avLst/>
          </a:prstGeom>
        </p:spPr>
      </p:pic>
      <p:pic>
        <p:nvPicPr>
          <p:cNvPr id="5122" name="Picture 2" descr="C:\Users\Isha\Desktop\IMG_20181114_120616.jpg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 bwMode="auto">
          <a:xfrm rot="5400000">
            <a:off x="5327718" y="-452358"/>
            <a:ext cx="3363925" cy="426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50579" y="2902261"/>
            <a:ext cx="49118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Flowering Plants (IIT Kanpur Campus) 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Green : With Compost, Red: W/o Compost</a:t>
            </a:r>
            <a:endParaRPr lang="en-I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50579" y="6423719"/>
            <a:ext cx="497605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Garlic Plants at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Saksupurwa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Village Kanpur (U.P.)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Green : With Compost, Red: W/o Compost</a:t>
            </a:r>
            <a:endParaRPr lang="en-I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0032" y="2902260"/>
            <a:ext cx="4298626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Banana Trees grown by Liquid fertilizer through Drip Irrigation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Pilibhit </a:t>
            </a:r>
            <a:r>
              <a:rPr lang="en-IN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(U.P.)</a:t>
            </a:r>
            <a:endParaRPr lang="en-I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9543" y="6423719"/>
            <a:ext cx="42191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Spraying of Liquid fertilizer on Guava Tree  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(IIT Kanpur Campus)</a:t>
            </a:r>
            <a:endParaRPr lang="en-I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1110" y="840731"/>
            <a:ext cx="4608512" cy="5280694"/>
            <a:chOff x="251110" y="840731"/>
            <a:chExt cx="4608512" cy="5280694"/>
          </a:xfrm>
        </p:grpSpPr>
        <p:sp>
          <p:nvSpPr>
            <p:cNvPr id="3" name="Oval 2"/>
            <p:cNvSpPr/>
            <p:nvPr/>
          </p:nvSpPr>
          <p:spPr>
            <a:xfrm>
              <a:off x="2555366" y="4127884"/>
              <a:ext cx="2304256" cy="1993541"/>
            </a:xfrm>
            <a:prstGeom prst="ellipse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Oval 17"/>
            <p:cNvSpPr/>
            <p:nvPr/>
          </p:nvSpPr>
          <p:spPr>
            <a:xfrm>
              <a:off x="251110" y="840731"/>
              <a:ext cx="2304256" cy="1993541"/>
            </a:xfrm>
            <a:prstGeom prst="ellipse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51110" y="1274761"/>
            <a:ext cx="4608512" cy="4619593"/>
            <a:chOff x="251110" y="1274761"/>
            <a:chExt cx="4608512" cy="4619593"/>
          </a:xfrm>
        </p:grpSpPr>
        <p:sp>
          <p:nvSpPr>
            <p:cNvPr id="17" name="Oval 16"/>
            <p:cNvSpPr/>
            <p:nvPr/>
          </p:nvSpPr>
          <p:spPr>
            <a:xfrm>
              <a:off x="3154641" y="1274761"/>
              <a:ext cx="1704981" cy="15394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Oval 18"/>
            <p:cNvSpPr/>
            <p:nvPr/>
          </p:nvSpPr>
          <p:spPr>
            <a:xfrm>
              <a:off x="251110" y="4005064"/>
              <a:ext cx="1939862" cy="188929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8" name="Rectangle 7"/>
          <p:cNvSpPr/>
          <p:nvPr/>
        </p:nvSpPr>
        <p:spPr>
          <a:xfrm>
            <a:off x="6257012" y="2120280"/>
            <a:ext cx="1584176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802</Words>
  <Application>Microsoft Office PowerPoint</Application>
  <PresentationFormat>On-screen Show (4:3)</PresentationFormat>
  <Paragraphs>212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</vt:lpstr>
      <vt:lpstr>Times New Roman</vt:lpstr>
      <vt:lpstr>Office Theme</vt:lpstr>
      <vt:lpstr>Valorization of Organic waste into Biofertilizers: An Approach towards Urban Farming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</dc:title>
  <dc:creator>Satya Dash</dc:creator>
  <cp:lastModifiedBy>Nishant Singh</cp:lastModifiedBy>
  <cp:revision>262</cp:revision>
  <dcterms:created xsi:type="dcterms:W3CDTF">2013-07-31T18:24:00Z</dcterms:created>
  <dcterms:modified xsi:type="dcterms:W3CDTF">2020-04-29T20:03:28Z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1033-11.2.0.9144</vt:lpwstr>
  </property>
</Properties>
</file>