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490" r:id="rId3"/>
    <p:sldId id="467" r:id="rId4"/>
    <p:sldId id="353" r:id="rId5"/>
    <p:sldId id="487" r:id="rId6"/>
    <p:sldId id="276" r:id="rId7"/>
    <p:sldId id="277" r:id="rId8"/>
    <p:sldId id="488" r:id="rId9"/>
    <p:sldId id="489" r:id="rId10"/>
    <p:sldId id="469" r:id="rId11"/>
    <p:sldId id="354" r:id="rId12"/>
    <p:sldId id="468" r:id="rId13"/>
    <p:sldId id="386" r:id="rId14"/>
    <p:sldId id="283" r:id="rId15"/>
    <p:sldId id="48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9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773" autoAdjust="0"/>
    <p:restoredTop sz="94700" autoAdjust="0"/>
  </p:normalViewPr>
  <p:slideViewPr>
    <p:cSldViewPr snapToGrid="0">
      <p:cViewPr>
        <p:scale>
          <a:sx n="90" d="100"/>
          <a:sy n="90" d="100"/>
        </p:scale>
        <p:origin x="-1236" y="-36"/>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66" d="100"/>
        <a:sy n="66" d="100"/>
      </p:scale>
      <p:origin x="0" y="4122"/>
    </p:cViewPr>
  </p:sorterViewPr>
  <p:notesViewPr>
    <p:cSldViewPr snapToGrid="0">
      <p:cViewPr varScale="1">
        <p:scale>
          <a:sx n="53" d="100"/>
          <a:sy n="53" d="100"/>
        </p:scale>
        <p:origin x="-264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5A23D3-95F5-4173-8498-45654351C43A}" type="datetimeFigureOut">
              <a:rPr lang="en-US" smtClean="0"/>
              <a:pPr/>
              <a:t>4/28/2020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54F47F-6A6B-42A5-8CC3-683F9513046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A1CE5-E3CB-4BE6-BB09-8CC1AF7CF6A6}" type="datetimeFigureOut">
              <a:rPr lang="en-US" smtClean="0"/>
              <a:pPr/>
              <a:t>4/28/2020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F541B-20F8-4ED4-9632-4074F63705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Harvesting sunlight, space and water. Health of the plant,</a:t>
            </a:r>
            <a:r>
              <a:rPr lang="en-US" baseline="0" dirty="0" smtClean="0"/>
              <a:t> pollination, biodiversity, seed quality</a:t>
            </a:r>
            <a:endParaRPr lang="en-US" dirty="0"/>
          </a:p>
        </p:txBody>
      </p:sp>
      <p:sp>
        <p:nvSpPr>
          <p:cNvPr id="4" name="Slide Number Placeholder 3"/>
          <p:cNvSpPr>
            <a:spLocks noGrp="1"/>
          </p:cNvSpPr>
          <p:nvPr>
            <p:ph type="sldNum" sz="quarter" idx="10"/>
          </p:nvPr>
        </p:nvSpPr>
        <p:spPr/>
        <p:txBody>
          <a:bodyPr/>
          <a:lstStyle/>
          <a:p>
            <a:fld id="{7B0F541B-20F8-4ED4-9632-4074F6370562}"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PlaceHolder 1"/>
          <p:cNvSpPr>
            <a:spLocks noGrp="1"/>
          </p:cNvSpPr>
          <p:nvPr>
            <p:ph type="body"/>
          </p:nvPr>
        </p:nvSpPr>
        <p:spPr>
          <a:xfrm>
            <a:off x="685800" y="4343400"/>
            <a:ext cx="5485680" cy="4114080"/>
          </a:xfrm>
          <a:prstGeom prst="rect">
            <a:avLst/>
          </a:prstGeom>
        </p:spPr>
        <p:txBody>
          <a:bodyPr lIns="0" tIns="0" rIns="0" bIns="0"/>
          <a:lstStyle/>
          <a:p>
            <a:r>
              <a:rPr lang="en-IN" sz="2000" b="0" strike="noStrike" spc="-1">
                <a:solidFill>
                  <a:srgbClr val="000000"/>
                </a:solidFill>
                <a:uFill>
                  <a:solidFill>
                    <a:srgbClr val="FFFFFF"/>
                  </a:solidFill>
                </a:uFill>
                <a:latin typeface="Arial"/>
              </a:rPr>
              <a:t>Put loop</a:t>
            </a:r>
          </a:p>
        </p:txBody>
      </p:sp>
      <p:sp>
        <p:nvSpPr>
          <p:cNvPr id="379" name="CustomShape 2"/>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609BBBD-CC86-4D22-9440-329A66F5EA7F}" type="slidenum">
              <a:rPr lang="en-IN" sz="1200" b="0" strike="noStrike" spc="-1">
                <a:solidFill>
                  <a:srgbClr val="000000"/>
                </a:solidFill>
                <a:uFill>
                  <a:solidFill>
                    <a:srgbClr val="FFFFFF"/>
                  </a:solidFill>
                </a:uFill>
                <a:latin typeface="+mn-lt"/>
                <a:ea typeface="+mn-ea"/>
              </a:rPr>
              <a:pPr algn="r">
                <a:lnSpc>
                  <a:spcPct val="100000"/>
                </a:lnSpc>
              </a:pPr>
              <a:t>11</a:t>
            </a:fld>
            <a:endParaRPr lang="en-IN" sz="18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15374C-6896-4518-904B-9C49A07A5388}" type="datetime1">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7D000-7190-472B-9F69-CC9747B912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35A042-6B2B-4E44-8058-C7C8866BA8FC}" type="datetime1">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7D000-7190-472B-9F69-CC9747B912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72481-FA2B-467C-B080-9355615E55A7}" type="datetime1">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7D000-7190-472B-9F69-CC9747B912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4DDDA-5573-4876-A7A1-DA90C3DCB8EB}" type="datetime1">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7D000-7190-472B-9F69-CC9747B912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927B63-BDAA-46EE-AADB-3AC4FA5CA865}" type="datetime1">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7D000-7190-472B-9F69-CC9747B912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124E51-5944-4D12-AEDD-F7CA179CB5AC}" type="datetime1">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7D000-7190-472B-9F69-CC9747B912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6FA044-6FFF-4A49-96F4-852CA9CE7069}" type="datetime1">
              <a:rPr lang="en-US" smtClean="0"/>
              <a:pPr/>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7D000-7190-472B-9F69-CC9747B912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B7F5AA-CE8D-4BC0-A781-BE160D653A7A}" type="datetime1">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7D000-7190-472B-9F69-CC9747B912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164D8-5DE8-4127-91E0-7BA05FFFE76B}" type="datetime1">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67D000-7190-472B-9F69-CC9747B912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19D9B-34F7-4744-8C7B-FBC891F2B660}" type="datetime1">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7D000-7190-472B-9F69-CC9747B912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AF388-810B-4370-9235-497B90E0D0D3}" type="datetime1">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7D000-7190-472B-9F69-CC9747B912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3EC04-1281-45FF-9A75-B14A9DFC12FC}" type="datetime1">
              <a:rPr lang="en-US" smtClean="0"/>
              <a:pPr/>
              <a:t>4/28/2020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7D000-7190-472B-9F69-CC9747B912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44940"/>
            <a:ext cx="9144000" cy="1446550"/>
          </a:xfrm>
          <a:prstGeom prst="rect">
            <a:avLst/>
          </a:prstGeom>
          <a:noFill/>
        </p:spPr>
        <p:txBody>
          <a:bodyPr wrap="square" rtlCol="0">
            <a:spAutoFit/>
          </a:bodyPr>
          <a:lstStyle/>
          <a:p>
            <a:pPr algn="ctr"/>
            <a:r>
              <a:rPr lang="en-US" sz="3200" b="1" dirty="0" smtClean="0">
                <a:latin typeface="FreeSans" pitchFamily="34" charset="0"/>
                <a:ea typeface="FreeSans" pitchFamily="34" charset="0"/>
                <a:cs typeface="FreeSans" pitchFamily="34" charset="0"/>
              </a:rPr>
              <a:t>Nurturing Naturalists</a:t>
            </a:r>
          </a:p>
          <a:p>
            <a:pPr algn="ctr"/>
            <a:r>
              <a:rPr lang="en-US" sz="2800" dirty="0" smtClean="0">
                <a:latin typeface="FreeSans" pitchFamily="34" charset="0"/>
                <a:ea typeface="FreeSans" pitchFamily="34" charset="0"/>
                <a:cs typeface="FreeSans" pitchFamily="34" charset="0"/>
              </a:rPr>
              <a:t>An embodied, care-based account of generating pro-environmental motivations through urban farming</a:t>
            </a:r>
          </a:p>
        </p:txBody>
      </p:sp>
      <p:sp>
        <p:nvSpPr>
          <p:cNvPr id="6" name="TextBox 5"/>
          <p:cNvSpPr txBox="1"/>
          <p:nvPr/>
        </p:nvSpPr>
        <p:spPr>
          <a:xfrm>
            <a:off x="3581400" y="2754868"/>
            <a:ext cx="1828800" cy="369332"/>
          </a:xfrm>
          <a:prstGeom prst="rect">
            <a:avLst/>
          </a:prstGeom>
          <a:noFill/>
        </p:spPr>
        <p:txBody>
          <a:bodyPr wrap="square" rtlCol="0">
            <a:spAutoFit/>
          </a:bodyPr>
          <a:lstStyle/>
          <a:p>
            <a:r>
              <a:rPr lang="en-US" dirty="0" smtClean="0">
                <a:solidFill>
                  <a:schemeClr val="tx1">
                    <a:lumMod val="75000"/>
                    <a:lumOff val="25000"/>
                  </a:schemeClr>
                </a:solidFill>
                <a:latin typeface="NanumGothic" pitchFamily="34" charset="-127"/>
                <a:ea typeface="NanumGothic" pitchFamily="34" charset="-127"/>
                <a:cs typeface="Purisa" pitchFamily="2" charset="2"/>
              </a:rPr>
              <a:t>Deborah Dutta</a:t>
            </a:r>
          </a:p>
        </p:txBody>
      </p:sp>
      <p:pic>
        <p:nvPicPr>
          <p:cNvPr id="1027" name="Picture 3"/>
          <p:cNvPicPr>
            <a:picLocks noChangeAspect="1" noChangeArrowheads="1"/>
          </p:cNvPicPr>
          <p:nvPr/>
        </p:nvPicPr>
        <p:blipFill>
          <a:blip r:embed="rId2"/>
          <a:srcRect/>
          <a:stretch>
            <a:fillRect/>
          </a:stretch>
        </p:blipFill>
        <p:spPr bwMode="auto">
          <a:xfrm>
            <a:off x="5857875" y="38100"/>
            <a:ext cx="3286125" cy="3429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848350" y="352425"/>
            <a:ext cx="3295650" cy="409575"/>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1667D000-7190-472B-9F69-CC9747B91275}" type="slidenum">
              <a:rPr lang="en-US" smtClean="0"/>
              <a:pPr/>
              <a:t>1</a:t>
            </a:fld>
            <a:endParaRPr lang="en-US" dirty="0"/>
          </a:p>
        </p:txBody>
      </p:sp>
      <p:pic>
        <p:nvPicPr>
          <p:cNvPr id="10" name="Picture 9" descr="LSR Logo - Option VI v2.2-02.png"/>
          <p:cNvPicPr>
            <a:picLocks noChangeAspect="1"/>
          </p:cNvPicPr>
          <p:nvPr/>
        </p:nvPicPr>
        <p:blipFill>
          <a:blip r:embed="rId4" cstate="print"/>
          <a:srcRect l="26667" t="28337" r="28333" b="30003"/>
          <a:stretch>
            <a:fillRect/>
          </a:stretch>
        </p:blipFill>
        <p:spPr>
          <a:xfrm>
            <a:off x="0" y="0"/>
            <a:ext cx="1481328" cy="685800"/>
          </a:xfrm>
          <a:prstGeom prst="rect">
            <a:avLst/>
          </a:prstGeom>
        </p:spPr>
      </p:pic>
      <p:pic>
        <p:nvPicPr>
          <p:cNvPr id="13" name="Picture 12" descr="feeling the moss.jpg"/>
          <p:cNvPicPr>
            <a:picLocks noChangeAspect="1"/>
          </p:cNvPicPr>
          <p:nvPr/>
        </p:nvPicPr>
        <p:blipFill>
          <a:blip r:embed="rId5">
            <a:lum contrast="10000"/>
          </a:blip>
          <a:srcRect t="1149"/>
          <a:stretch>
            <a:fillRect/>
          </a:stretch>
        </p:blipFill>
        <p:spPr>
          <a:xfrm>
            <a:off x="4724400" y="3581400"/>
            <a:ext cx="4419600" cy="3276600"/>
          </a:xfrm>
          <a:prstGeom prst="rect">
            <a:avLst/>
          </a:prstGeom>
        </p:spPr>
      </p:pic>
      <p:pic>
        <p:nvPicPr>
          <p:cNvPr id="17" name="Picture 16" descr="mushrooms.jpg"/>
          <p:cNvPicPr>
            <a:picLocks noChangeAspect="1"/>
          </p:cNvPicPr>
          <p:nvPr/>
        </p:nvPicPr>
        <p:blipFill>
          <a:blip r:embed="rId6" cstate="print">
            <a:lum bright="10000" contrast="10000"/>
          </a:blip>
          <a:srcRect t="7527"/>
          <a:stretch>
            <a:fillRect/>
          </a:stretch>
        </p:blipFill>
        <p:spPr>
          <a:xfrm>
            <a:off x="0" y="3581400"/>
            <a:ext cx="4724400" cy="3276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7D000-7190-472B-9F69-CC9747B91275}" type="slidenum">
              <a:rPr lang="en-US" smtClean="0"/>
              <a:pPr/>
              <a:t>10</a:t>
            </a:fld>
            <a:endParaRPr lang="en-US"/>
          </a:p>
        </p:txBody>
      </p:sp>
      <p:pic>
        <p:nvPicPr>
          <p:cNvPr id="6" name="Picture 5" descr="Mulching cabbage bed.jpg"/>
          <p:cNvPicPr>
            <a:picLocks noChangeAspect="1"/>
          </p:cNvPicPr>
          <p:nvPr/>
        </p:nvPicPr>
        <p:blipFill>
          <a:blip r:embed="rId2"/>
          <a:srcRect l="3210"/>
          <a:stretch>
            <a:fillRect/>
          </a:stretch>
        </p:blipFill>
        <p:spPr>
          <a:xfrm>
            <a:off x="5410200" y="0"/>
            <a:ext cx="3733800" cy="6858000"/>
          </a:xfrm>
          <a:prstGeom prst="rect">
            <a:avLst/>
          </a:prstGeom>
        </p:spPr>
      </p:pic>
      <p:pic>
        <p:nvPicPr>
          <p:cNvPr id="7" name="Picture 6" descr="Lauki Harvest.jpg"/>
          <p:cNvPicPr>
            <a:picLocks noChangeAspect="1"/>
          </p:cNvPicPr>
          <p:nvPr/>
        </p:nvPicPr>
        <p:blipFill>
          <a:blip r:embed="rId3">
            <a:lum bright="10000" contrast="10000"/>
          </a:blip>
          <a:srcRect l="4568" r="4568"/>
          <a:stretch>
            <a:fillRect/>
          </a:stretch>
        </p:blipFill>
        <p:spPr>
          <a:xfrm>
            <a:off x="1905000" y="0"/>
            <a:ext cx="3505200" cy="6858000"/>
          </a:xfrm>
          <a:prstGeom prst="rect">
            <a:avLst/>
          </a:prstGeom>
        </p:spPr>
      </p:pic>
      <p:pic>
        <p:nvPicPr>
          <p:cNvPr id="9" name="Picture 8" descr="Bee on BlueSpike plant.jpg"/>
          <p:cNvPicPr>
            <a:picLocks noChangeAspect="1"/>
          </p:cNvPicPr>
          <p:nvPr/>
        </p:nvPicPr>
        <p:blipFill>
          <a:blip r:embed="rId4" cstate="print"/>
          <a:srcRect t="31366" r="23333" b="29259"/>
          <a:stretch>
            <a:fillRect/>
          </a:stretch>
        </p:blipFill>
        <p:spPr>
          <a:xfrm rot="5400000">
            <a:off x="-2438401" y="2438401"/>
            <a:ext cx="6858002" cy="1981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icture 66"/>
          <p:cNvPicPr/>
          <p:nvPr/>
        </p:nvPicPr>
        <p:blipFill>
          <a:blip r:embed="rId3" cstate="print"/>
          <a:srcRect r="44825" b="67769"/>
          <a:stretch/>
        </p:blipFill>
        <p:spPr>
          <a:xfrm>
            <a:off x="2667000" y="4495800"/>
            <a:ext cx="1270080" cy="532800"/>
          </a:xfrm>
          <a:prstGeom prst="rect">
            <a:avLst/>
          </a:prstGeom>
          <a:ln>
            <a:noFill/>
          </a:ln>
        </p:spPr>
      </p:pic>
      <p:pic>
        <p:nvPicPr>
          <p:cNvPr id="197" name="Picture 5"/>
          <p:cNvPicPr/>
          <p:nvPr/>
        </p:nvPicPr>
        <p:blipFill>
          <a:blip r:embed="rId4"/>
          <a:srcRect l="81918" t="26994" r="4003" b="42329"/>
          <a:stretch/>
        </p:blipFill>
        <p:spPr>
          <a:xfrm rot="15414000">
            <a:off x="6276600" y="4118400"/>
            <a:ext cx="717120" cy="1565640"/>
          </a:xfrm>
          <a:prstGeom prst="rect">
            <a:avLst/>
          </a:prstGeom>
          <a:ln w="9360">
            <a:noFill/>
          </a:ln>
        </p:spPr>
      </p:pic>
      <p:pic>
        <p:nvPicPr>
          <p:cNvPr id="198" name="Picture 5"/>
          <p:cNvPicPr/>
          <p:nvPr/>
        </p:nvPicPr>
        <p:blipFill>
          <a:blip r:embed="rId4"/>
          <a:srcRect l="81918" t="26994" r="4003" b="42329"/>
          <a:stretch/>
        </p:blipFill>
        <p:spPr>
          <a:xfrm rot="7945200">
            <a:off x="7137433" y="2217256"/>
            <a:ext cx="610992" cy="1450914"/>
          </a:xfrm>
          <a:prstGeom prst="rect">
            <a:avLst/>
          </a:prstGeom>
          <a:ln w="9360">
            <a:noFill/>
          </a:ln>
        </p:spPr>
      </p:pic>
      <p:pic>
        <p:nvPicPr>
          <p:cNvPr id="199" name="Picture 5"/>
          <p:cNvPicPr/>
          <p:nvPr/>
        </p:nvPicPr>
        <p:blipFill>
          <a:blip r:embed="rId4"/>
          <a:srcRect l="81918" t="26994" r="4003" b="42329"/>
          <a:stretch/>
        </p:blipFill>
        <p:spPr>
          <a:xfrm rot="1585800">
            <a:off x="4273200" y="2762640"/>
            <a:ext cx="717120" cy="1565640"/>
          </a:xfrm>
          <a:prstGeom prst="rect">
            <a:avLst/>
          </a:prstGeom>
          <a:ln w="9360">
            <a:noFill/>
          </a:ln>
        </p:spPr>
      </p:pic>
      <p:sp>
        <p:nvSpPr>
          <p:cNvPr id="209" name="CustomShape 10"/>
          <p:cNvSpPr/>
          <p:nvPr/>
        </p:nvSpPr>
        <p:spPr>
          <a:xfrm>
            <a:off x="1143000" y="2209800"/>
            <a:ext cx="1751760" cy="762000"/>
          </a:xfrm>
          <a:prstGeom prst="roundRect">
            <a:avLst>
              <a:gd name="adj" fmla="val 16667"/>
            </a:avLst>
          </a:prstGeom>
          <a:ln>
            <a:solidFill>
              <a:srgbClr val="7D5FA0"/>
            </a:solidFill>
            <a:round/>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p:style>
        <p:txBody>
          <a:bodyPr lIns="90000" tIns="45000" rIns="90000" bIns="45000" anchor="ctr"/>
          <a:lstStyle/>
          <a:p>
            <a:pPr algn="ctr">
              <a:lnSpc>
                <a:spcPct val="100000"/>
              </a:lnSpc>
            </a:pPr>
            <a:r>
              <a:rPr lang="en-IN" sz="1800" b="0" strike="noStrike" spc="-1" dirty="0">
                <a:solidFill>
                  <a:srgbClr val="000000"/>
                </a:solidFill>
                <a:uFill>
                  <a:solidFill>
                    <a:srgbClr val="FFFFFF"/>
                  </a:solidFill>
                </a:uFill>
                <a:latin typeface="Calibri"/>
                <a:ea typeface="DejaVu Sans"/>
              </a:rPr>
              <a:t>Farm –</a:t>
            </a:r>
            <a:r>
              <a:rPr lang="en-IN" sz="1800" b="0" strike="noStrike" spc="-1" dirty="0" smtClean="0">
                <a:solidFill>
                  <a:srgbClr val="000000"/>
                </a:solidFill>
                <a:uFill>
                  <a:solidFill>
                    <a:srgbClr val="FFFFFF"/>
                  </a:solidFill>
                </a:uFill>
                <a:latin typeface="Calibri"/>
                <a:ea typeface="DejaVu Sans"/>
              </a:rPr>
              <a:t>based affective </a:t>
            </a:r>
            <a:r>
              <a:rPr lang="en-IN" sz="1800" b="0" strike="noStrike" spc="-1" dirty="0">
                <a:solidFill>
                  <a:srgbClr val="000000"/>
                </a:solidFill>
                <a:uFill>
                  <a:solidFill>
                    <a:srgbClr val="FFFFFF"/>
                  </a:solidFill>
                </a:uFill>
                <a:latin typeface="Calibri"/>
                <a:ea typeface="DejaVu Sans"/>
              </a:rPr>
              <a:t>experiences</a:t>
            </a:r>
            <a:endParaRPr lang="en-IN" sz="1800" b="0" strike="noStrike" spc="-1" dirty="0">
              <a:solidFill>
                <a:srgbClr val="000000"/>
              </a:solidFill>
              <a:uFill>
                <a:solidFill>
                  <a:srgbClr val="FFFFFF"/>
                </a:solidFill>
              </a:uFill>
              <a:latin typeface="Arial"/>
            </a:endParaRPr>
          </a:p>
        </p:txBody>
      </p:sp>
      <p:sp>
        <p:nvSpPr>
          <p:cNvPr id="210" name="CustomShape 11"/>
          <p:cNvSpPr/>
          <p:nvPr/>
        </p:nvSpPr>
        <p:spPr>
          <a:xfrm flipV="1">
            <a:off x="2895480" y="2590800"/>
            <a:ext cx="2057520" cy="54480"/>
          </a:xfrm>
          <a:custGeom>
            <a:avLst/>
            <a:gdLst/>
            <a:ahLst/>
            <a:cxnLst/>
            <a:rect l="l" t="t" r="r" b="b"/>
            <a:pathLst>
              <a:path w="21600" h="21600">
                <a:moveTo>
                  <a:pt x="0" y="0"/>
                </a:moveTo>
                <a:lnTo>
                  <a:pt x="21600" y="21600"/>
                </a:lnTo>
              </a:path>
            </a:pathLst>
          </a:custGeom>
          <a:noFill/>
          <a:ln>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11" name="CustomShape 12"/>
          <p:cNvSpPr/>
          <p:nvPr/>
        </p:nvSpPr>
        <p:spPr>
          <a:xfrm>
            <a:off x="7408080" y="4346880"/>
            <a:ext cx="1523160" cy="685080"/>
          </a:xfrm>
          <a:prstGeom prst="roundRect">
            <a:avLst>
              <a:gd name="adj" fmla="val 16667"/>
            </a:avLst>
          </a:prstGeom>
          <a:ln>
            <a:solidFill>
              <a:srgbClr val="46AAC4"/>
            </a:solidFill>
            <a:round/>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tIns="45000" rIns="90000" bIns="45000" anchor="ctr"/>
          <a:lstStyle/>
          <a:p>
            <a:pPr algn="ctr">
              <a:lnSpc>
                <a:spcPct val="100000"/>
              </a:lnSpc>
            </a:pPr>
            <a:r>
              <a:rPr lang="en-IN" sz="1800" b="0" strike="noStrike" spc="-1" dirty="0">
                <a:solidFill>
                  <a:srgbClr val="000000"/>
                </a:solidFill>
                <a:uFill>
                  <a:solidFill>
                    <a:srgbClr val="FFFFFF"/>
                  </a:solidFill>
                </a:uFill>
                <a:latin typeface="Calibri"/>
                <a:ea typeface="DejaVu Sans"/>
              </a:rPr>
              <a:t>Somaesthetic interactions</a:t>
            </a:r>
            <a:endParaRPr lang="en-IN" sz="1800" b="0" strike="noStrike" spc="-1" dirty="0">
              <a:solidFill>
                <a:srgbClr val="000000"/>
              </a:solidFill>
              <a:uFill>
                <a:solidFill>
                  <a:srgbClr val="FFFFFF"/>
                </a:solidFill>
              </a:uFill>
              <a:latin typeface="Arial"/>
            </a:endParaRPr>
          </a:p>
        </p:txBody>
      </p:sp>
      <p:sp>
        <p:nvSpPr>
          <p:cNvPr id="212" name="CustomShape 13"/>
          <p:cNvSpPr/>
          <p:nvPr/>
        </p:nvSpPr>
        <p:spPr>
          <a:xfrm>
            <a:off x="4038600" y="4419600"/>
            <a:ext cx="1675800" cy="685080"/>
          </a:xfrm>
          <a:prstGeom prst="roundRect">
            <a:avLst>
              <a:gd name="adj" fmla="val 16667"/>
            </a:avLst>
          </a:prstGeom>
          <a:ln>
            <a:solidFill>
              <a:srgbClr val="F59240"/>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tIns="45000" rIns="90000" bIns="45000" anchor="ctr"/>
          <a:lstStyle/>
          <a:p>
            <a:pPr algn="ctr">
              <a:lnSpc>
                <a:spcPct val="100000"/>
              </a:lnSpc>
            </a:pPr>
            <a:r>
              <a:rPr lang="en-IN" sz="1800" b="0" strike="noStrike" spc="-1" dirty="0">
                <a:solidFill>
                  <a:srgbClr val="000000"/>
                </a:solidFill>
                <a:uFill>
                  <a:solidFill>
                    <a:srgbClr val="FFFFFF"/>
                  </a:solidFill>
                </a:uFill>
                <a:latin typeface="Calibri"/>
                <a:ea typeface="DejaVu Sans"/>
              </a:rPr>
              <a:t>Moments of ‘Enchantment’ </a:t>
            </a:r>
            <a:endParaRPr lang="en-IN" sz="1800" b="0" strike="noStrike" spc="-1" dirty="0">
              <a:solidFill>
                <a:srgbClr val="000000"/>
              </a:solidFill>
              <a:uFill>
                <a:solidFill>
                  <a:srgbClr val="FFFFFF"/>
                </a:solidFill>
              </a:uFill>
              <a:latin typeface="Arial"/>
            </a:endParaRPr>
          </a:p>
        </p:txBody>
      </p:sp>
      <p:sp>
        <p:nvSpPr>
          <p:cNvPr id="214" name="CustomShape 15"/>
          <p:cNvSpPr/>
          <p:nvPr/>
        </p:nvSpPr>
        <p:spPr>
          <a:xfrm>
            <a:off x="720" y="0"/>
            <a:ext cx="9143280" cy="533400"/>
          </a:xfrm>
          <a:prstGeom prst="rect">
            <a:avLst/>
          </a:prstGeom>
          <a:solidFill>
            <a:schemeClr val="accent6">
              <a:lumMod val="75000"/>
            </a:schemeClr>
          </a:solidFill>
          <a:ln>
            <a:solidFill>
              <a:schemeClr val="accent6">
                <a:lumMod val="75000"/>
              </a:schemeClr>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2800" b="0" strike="noStrike" spc="-1" dirty="0" smtClean="0">
                <a:solidFill>
                  <a:schemeClr val="bg1"/>
                </a:solidFill>
                <a:uFill>
                  <a:solidFill>
                    <a:srgbClr val="FFFFFF"/>
                  </a:solidFill>
                </a:uFill>
                <a:latin typeface="NanumGothic" pitchFamily="34" charset="-127"/>
                <a:ea typeface="NanumGothic" pitchFamily="34" charset="-127"/>
              </a:rPr>
              <a:t>Generalising from the two findings</a:t>
            </a:r>
            <a:endParaRPr lang="en-IN" sz="2800" b="0" strike="noStrike" spc="-1" dirty="0">
              <a:solidFill>
                <a:schemeClr val="bg1"/>
              </a:solidFill>
              <a:uFill>
                <a:solidFill>
                  <a:srgbClr val="FFFFFF"/>
                </a:solidFill>
              </a:uFill>
              <a:latin typeface="NanumGothic" pitchFamily="34" charset="-127"/>
              <a:ea typeface="NanumGothic" pitchFamily="34" charset="-127"/>
            </a:endParaRPr>
          </a:p>
        </p:txBody>
      </p:sp>
      <p:sp>
        <p:nvSpPr>
          <p:cNvPr id="215" name="CustomShape 16"/>
          <p:cNvSpPr/>
          <p:nvPr/>
        </p:nvSpPr>
        <p:spPr>
          <a:xfrm>
            <a:off x="3124080" y="1752600"/>
            <a:ext cx="1294560" cy="118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0" strike="noStrike" spc="-1" dirty="0" smtClean="0">
                <a:solidFill>
                  <a:srgbClr val="000000"/>
                </a:solidFill>
                <a:uFill>
                  <a:solidFill>
                    <a:srgbClr val="FFFFFF"/>
                  </a:solidFill>
                </a:uFill>
                <a:latin typeface="Calibri"/>
                <a:ea typeface="DejaVu Sans"/>
              </a:rPr>
              <a:t>Self-reinforcing spiral generated by affective </a:t>
            </a:r>
            <a:r>
              <a:rPr lang="en-IN" sz="1800" b="0" strike="noStrike" spc="-1" dirty="0">
                <a:solidFill>
                  <a:srgbClr val="000000"/>
                </a:solidFill>
                <a:uFill>
                  <a:solidFill>
                    <a:srgbClr val="FFFFFF"/>
                  </a:solidFill>
                </a:uFill>
                <a:latin typeface="Calibri"/>
                <a:ea typeface="DejaVu Sans"/>
              </a:rPr>
              <a:t>events</a:t>
            </a:r>
            <a:endParaRPr lang="en-IN" sz="1800" b="0" strike="noStrike" spc="-1" dirty="0">
              <a:solidFill>
                <a:srgbClr val="000000"/>
              </a:solidFill>
              <a:uFill>
                <a:solidFill>
                  <a:srgbClr val="FFFFFF"/>
                </a:solidFill>
              </a:uFill>
              <a:latin typeface="Arial"/>
            </a:endParaRPr>
          </a:p>
        </p:txBody>
      </p:sp>
      <p:sp>
        <p:nvSpPr>
          <p:cNvPr id="216" name="CustomShape 17"/>
          <p:cNvSpPr/>
          <p:nvPr/>
        </p:nvSpPr>
        <p:spPr>
          <a:xfrm>
            <a:off x="6477000" y="5029200"/>
            <a:ext cx="1065960" cy="713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400" b="0" strike="noStrike" spc="-1" dirty="0">
                <a:solidFill>
                  <a:srgbClr val="000000"/>
                </a:solidFill>
                <a:uFill>
                  <a:solidFill>
                    <a:srgbClr val="FFFFFF"/>
                  </a:solidFill>
                </a:uFill>
                <a:latin typeface="Calibri"/>
                <a:ea typeface="DejaVu Sans"/>
              </a:rPr>
              <a:t>Directs attention, and leads to</a:t>
            </a:r>
            <a:endParaRPr lang="en-IN" sz="1800" b="0" strike="noStrike" spc="-1" dirty="0">
              <a:solidFill>
                <a:srgbClr val="000000"/>
              </a:solidFill>
              <a:uFill>
                <a:solidFill>
                  <a:srgbClr val="FFFFFF"/>
                </a:solidFill>
              </a:uFill>
              <a:latin typeface="Arial"/>
            </a:endParaRPr>
          </a:p>
        </p:txBody>
      </p:sp>
      <p:sp>
        <p:nvSpPr>
          <p:cNvPr id="217" name="CustomShape 18"/>
          <p:cNvSpPr/>
          <p:nvPr/>
        </p:nvSpPr>
        <p:spPr>
          <a:xfrm>
            <a:off x="7543800" y="2590800"/>
            <a:ext cx="1065960" cy="30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400" b="0" strike="noStrike" spc="-1" dirty="0">
                <a:solidFill>
                  <a:srgbClr val="000000"/>
                </a:solidFill>
                <a:uFill>
                  <a:solidFill>
                    <a:srgbClr val="FFFFFF"/>
                  </a:solidFill>
                </a:uFill>
                <a:latin typeface="Calibri"/>
                <a:ea typeface="DejaVu Sans"/>
              </a:rPr>
              <a:t>Strengthen</a:t>
            </a:r>
            <a:endParaRPr lang="en-IN" sz="1800" b="0" strike="noStrike" spc="-1" dirty="0">
              <a:solidFill>
                <a:srgbClr val="000000"/>
              </a:solidFill>
              <a:uFill>
                <a:solidFill>
                  <a:srgbClr val="FFFFFF"/>
                </a:solidFill>
              </a:uFill>
              <a:latin typeface="Arial"/>
            </a:endParaRPr>
          </a:p>
        </p:txBody>
      </p:sp>
      <p:sp>
        <p:nvSpPr>
          <p:cNvPr id="218" name="CustomShape 19"/>
          <p:cNvSpPr/>
          <p:nvPr/>
        </p:nvSpPr>
        <p:spPr>
          <a:xfrm>
            <a:off x="4419600" y="3477120"/>
            <a:ext cx="1371600" cy="94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400" spc="-1" dirty="0" smtClean="0">
                <a:solidFill>
                  <a:srgbClr val="000000"/>
                </a:solidFill>
                <a:uFill>
                  <a:solidFill>
                    <a:srgbClr val="FFFFFF"/>
                  </a:solidFill>
                </a:uFill>
                <a:latin typeface="Calibri"/>
                <a:ea typeface="DejaVu Sans"/>
              </a:rPr>
              <a:t>Nurture </a:t>
            </a:r>
            <a:r>
              <a:rPr lang="en-IN" sz="1400" b="0" strike="noStrike" spc="-1" dirty="0" smtClean="0">
                <a:solidFill>
                  <a:srgbClr val="000000"/>
                </a:solidFill>
                <a:uFill>
                  <a:solidFill>
                    <a:srgbClr val="FFFFFF"/>
                  </a:solidFill>
                </a:uFill>
                <a:latin typeface="Calibri"/>
                <a:ea typeface="DejaVu Sans"/>
              </a:rPr>
              <a:t>empathy driven manifestation of</a:t>
            </a:r>
            <a:endParaRPr lang="en-IN" sz="1800" b="0" strike="noStrike" spc="-1" dirty="0">
              <a:solidFill>
                <a:srgbClr val="000000"/>
              </a:solidFill>
              <a:uFill>
                <a:solidFill>
                  <a:srgbClr val="FFFFFF"/>
                </a:solidFill>
              </a:uFill>
              <a:latin typeface="Arial"/>
            </a:endParaRPr>
          </a:p>
        </p:txBody>
      </p:sp>
      <p:pic>
        <p:nvPicPr>
          <p:cNvPr id="219" name="Picture 2"/>
          <p:cNvPicPr/>
          <p:nvPr/>
        </p:nvPicPr>
        <p:blipFill>
          <a:blip r:embed="rId5"/>
          <a:stretch/>
        </p:blipFill>
        <p:spPr>
          <a:xfrm>
            <a:off x="7543800" y="3505200"/>
            <a:ext cx="1158840" cy="841320"/>
          </a:xfrm>
          <a:prstGeom prst="rect">
            <a:avLst/>
          </a:prstGeom>
          <a:ln w="9360">
            <a:noFill/>
          </a:ln>
        </p:spPr>
      </p:pic>
      <p:pic>
        <p:nvPicPr>
          <p:cNvPr id="221" name="Picture 65"/>
          <p:cNvPicPr/>
          <p:nvPr/>
        </p:nvPicPr>
        <p:blipFill>
          <a:blip r:embed="rId6"/>
          <a:srcRect l="3331" r="75000" b="69849"/>
          <a:stretch/>
        </p:blipFill>
        <p:spPr>
          <a:xfrm>
            <a:off x="152280" y="2151360"/>
            <a:ext cx="990000" cy="1065960"/>
          </a:xfrm>
          <a:prstGeom prst="rect">
            <a:avLst/>
          </a:prstGeom>
          <a:ln>
            <a:noFill/>
          </a:ln>
        </p:spPr>
      </p:pic>
      <p:sp>
        <p:nvSpPr>
          <p:cNvPr id="32" name="CustomShape 14"/>
          <p:cNvSpPr/>
          <p:nvPr/>
        </p:nvSpPr>
        <p:spPr>
          <a:xfrm>
            <a:off x="5029200" y="1982040"/>
            <a:ext cx="2285520" cy="837360"/>
          </a:xfrm>
          <a:prstGeom prst="roundRect">
            <a:avLst>
              <a:gd name="adj" fmla="val 16667"/>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lstStyle/>
          <a:p>
            <a:pPr algn="ctr">
              <a:lnSpc>
                <a:spcPct val="100000"/>
              </a:lnSpc>
            </a:pPr>
            <a:r>
              <a:rPr lang="en-IN" sz="1800" b="0" strike="noStrike" spc="-1" dirty="0" smtClean="0">
                <a:solidFill>
                  <a:srgbClr val="000000"/>
                </a:solidFill>
                <a:uFill>
                  <a:solidFill>
                    <a:srgbClr val="FFFFFF"/>
                  </a:solidFill>
                </a:uFill>
                <a:latin typeface="Calibri"/>
                <a:ea typeface="DejaVu Sans"/>
              </a:rPr>
              <a:t>New community interactions based on affect and actions</a:t>
            </a:r>
            <a:endParaRPr lang="en-IN" sz="1800" b="0" strike="noStrike" spc="-1" dirty="0">
              <a:solidFill>
                <a:srgbClr val="000000"/>
              </a:solidFill>
              <a:uFill>
                <a:solidFill>
                  <a:srgbClr val="FFFFFF"/>
                </a:solidFill>
              </a:uFill>
              <a:latin typeface="Arial"/>
            </a:endParaRPr>
          </a:p>
        </p:txBody>
      </p:sp>
      <p:pic>
        <p:nvPicPr>
          <p:cNvPr id="33" name="Picture 64"/>
          <p:cNvPicPr/>
          <p:nvPr/>
        </p:nvPicPr>
        <p:blipFill>
          <a:blip r:embed="rId7" cstate="print"/>
          <a:srcRect l="19326" t="15488" r="19326" b="20614"/>
          <a:stretch/>
        </p:blipFill>
        <p:spPr>
          <a:xfrm>
            <a:off x="5867400" y="1066800"/>
            <a:ext cx="803880" cy="837360"/>
          </a:xfrm>
          <a:prstGeom prst="rect">
            <a:avLst/>
          </a:prstGeom>
          <a:ln>
            <a:noFill/>
          </a:ln>
        </p:spPr>
      </p:pic>
      <p:sp>
        <p:nvSpPr>
          <p:cNvPr id="19" name="Slide Number Placeholder 18"/>
          <p:cNvSpPr>
            <a:spLocks noGrp="1"/>
          </p:cNvSpPr>
          <p:nvPr>
            <p:ph type="sldNum" sz="quarter" idx="12"/>
          </p:nvPr>
        </p:nvSpPr>
        <p:spPr/>
        <p:txBody>
          <a:bodyPr/>
          <a:lstStyle/>
          <a:p>
            <a:fld id="{1667D000-7190-472B-9F69-CC9747B91275}" type="slidenum">
              <a:rPr lang="en-US" smtClean="0"/>
              <a:pPr/>
              <a:t>11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211" grpId="0" animBg="1"/>
      <p:bldP spid="212" grpId="0" animBg="1"/>
      <p:bldP spid="215" grpId="0"/>
      <p:bldP spid="216" grpId="0"/>
      <p:bldP spid="217" grpId="0"/>
      <p:bldP spid="218" grpId="0"/>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7D000-7190-472B-9F69-CC9747B91275}" type="slidenum">
              <a:rPr lang="en-US" smtClean="0"/>
              <a:pPr/>
              <a:t>12</a:t>
            </a:fld>
            <a:endParaRPr lang="en-US"/>
          </a:p>
        </p:txBody>
      </p:sp>
      <p:sp>
        <p:nvSpPr>
          <p:cNvPr id="3" name="CustomShape 15"/>
          <p:cNvSpPr/>
          <p:nvPr/>
        </p:nvSpPr>
        <p:spPr>
          <a:xfrm>
            <a:off x="720" y="0"/>
            <a:ext cx="9143280" cy="533400"/>
          </a:xfrm>
          <a:prstGeom prst="rect">
            <a:avLst/>
          </a:prstGeom>
          <a:solidFill>
            <a:schemeClr val="accent6">
              <a:lumMod val="75000"/>
            </a:schemeClr>
          </a:solidFill>
          <a:ln>
            <a:solidFill>
              <a:schemeClr val="accent6">
                <a:lumMod val="75000"/>
              </a:schemeClr>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2800" b="0" strike="noStrike" spc="-1" dirty="0" smtClean="0">
                <a:solidFill>
                  <a:schemeClr val="bg1"/>
                </a:solidFill>
                <a:uFill>
                  <a:solidFill>
                    <a:srgbClr val="FFFFFF"/>
                  </a:solidFill>
                </a:uFill>
                <a:latin typeface="NanumGothic" pitchFamily="34" charset="-127"/>
                <a:ea typeface="NanumGothic" pitchFamily="34" charset="-127"/>
              </a:rPr>
              <a:t>Discussion</a:t>
            </a:r>
            <a:endParaRPr lang="en-IN" sz="2800" b="0" strike="noStrike" spc="-1" dirty="0">
              <a:solidFill>
                <a:schemeClr val="bg1"/>
              </a:solidFill>
              <a:uFill>
                <a:solidFill>
                  <a:srgbClr val="FFFFFF"/>
                </a:solidFill>
              </a:uFill>
              <a:latin typeface="NanumGothic" pitchFamily="34" charset="-127"/>
              <a:ea typeface="NanumGothic" pitchFamily="34" charset="-127"/>
            </a:endParaRPr>
          </a:p>
        </p:txBody>
      </p:sp>
      <p:sp>
        <p:nvSpPr>
          <p:cNvPr id="4" name="TextBox 3"/>
          <p:cNvSpPr txBox="1"/>
          <p:nvPr/>
        </p:nvSpPr>
        <p:spPr>
          <a:xfrm>
            <a:off x="457200" y="1219200"/>
            <a:ext cx="8382000" cy="1877437"/>
          </a:xfrm>
          <a:prstGeom prst="rect">
            <a:avLst/>
          </a:prstGeom>
          <a:noFill/>
        </p:spPr>
        <p:txBody>
          <a:bodyPr wrap="square" rtlCol="0">
            <a:spAutoFit/>
          </a:bodyPr>
          <a:lstStyle/>
          <a:p>
            <a:pPr marL="457200" indent="-457200">
              <a:buAutoNum type="alphaLcParenR"/>
            </a:pPr>
            <a:r>
              <a:rPr lang="en-US" sz="2800" dirty="0" smtClean="0">
                <a:solidFill>
                  <a:schemeClr val="tx1">
                    <a:lumMod val="65000"/>
                    <a:lumOff val="35000"/>
                  </a:schemeClr>
                </a:solidFill>
              </a:rPr>
              <a:t>The ‘mattering’ of matter</a:t>
            </a:r>
          </a:p>
          <a:p>
            <a:r>
              <a:rPr lang="en-US" sz="2200" dirty="0" smtClean="0">
                <a:solidFill>
                  <a:schemeClr val="tx1">
                    <a:lumMod val="50000"/>
                    <a:lumOff val="50000"/>
                  </a:schemeClr>
                </a:solidFill>
              </a:rPr>
              <a:t>Cognitive capacities are not just enacted, but created through interaction with physical entities in the environment. I extend this argument to include the evolution of values through material involvement. </a:t>
            </a:r>
          </a:p>
        </p:txBody>
      </p:sp>
      <p:sp>
        <p:nvSpPr>
          <p:cNvPr id="5" name="TextBox 4"/>
          <p:cNvSpPr txBox="1"/>
          <p:nvPr/>
        </p:nvSpPr>
        <p:spPr>
          <a:xfrm>
            <a:off x="381000" y="3761363"/>
            <a:ext cx="8382000" cy="1877437"/>
          </a:xfrm>
          <a:prstGeom prst="rect">
            <a:avLst/>
          </a:prstGeom>
          <a:noFill/>
        </p:spPr>
        <p:txBody>
          <a:bodyPr wrap="square" rtlCol="0">
            <a:spAutoFit/>
          </a:bodyPr>
          <a:lstStyle/>
          <a:p>
            <a:pPr marL="457200" indent="-457200"/>
            <a:r>
              <a:rPr lang="en-US" sz="2800" dirty="0" smtClean="0">
                <a:solidFill>
                  <a:schemeClr val="tx1">
                    <a:lumMod val="65000"/>
                    <a:lumOff val="35000"/>
                  </a:schemeClr>
                </a:solidFill>
              </a:rPr>
              <a:t>b) Centrality of affect in generating an ‘ethic of care’</a:t>
            </a:r>
          </a:p>
          <a:p>
            <a:r>
              <a:rPr lang="en-US" sz="2200" dirty="0" smtClean="0">
                <a:solidFill>
                  <a:schemeClr val="tx1">
                    <a:lumMod val="50000"/>
                    <a:lumOff val="50000"/>
                  </a:schemeClr>
                </a:solidFill>
              </a:rPr>
              <a:t>Building a meaningful relationship with the environment requires immersive, </a:t>
            </a:r>
            <a:r>
              <a:rPr lang="en-US" sz="2200" dirty="0" err="1" smtClean="0">
                <a:solidFill>
                  <a:schemeClr val="tx1">
                    <a:lumMod val="50000"/>
                    <a:lumOff val="50000"/>
                  </a:schemeClr>
                </a:solidFill>
              </a:rPr>
              <a:t>sensorium</a:t>
            </a:r>
            <a:r>
              <a:rPr lang="en-US" sz="2200" dirty="0" smtClean="0">
                <a:solidFill>
                  <a:schemeClr val="tx1">
                    <a:lumMod val="50000"/>
                    <a:lumOff val="50000"/>
                  </a:schemeClr>
                </a:solidFill>
              </a:rPr>
              <a:t>-based experiences, which generate the rich, moral imagination necessary to think and act in pro-environmental 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7D000-7190-472B-9F69-CC9747B91275}" type="slidenum">
              <a:rPr lang="en-US" smtClean="0"/>
              <a:pPr/>
              <a:t>13</a:t>
            </a:fld>
            <a:endParaRPr lang="en-US"/>
          </a:p>
        </p:txBody>
      </p:sp>
      <p:sp>
        <p:nvSpPr>
          <p:cNvPr id="3" name="Rectangle 2"/>
          <p:cNvSpPr/>
          <p:nvPr/>
        </p:nvSpPr>
        <p:spPr>
          <a:xfrm>
            <a:off x="0" y="0"/>
            <a:ext cx="9144000" cy="53340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NanumGothic" pitchFamily="34" charset="-127"/>
                <a:ea typeface="NanumGothic" pitchFamily="34" charset="-127"/>
              </a:rPr>
              <a:t>Selected References</a:t>
            </a:r>
            <a:endParaRPr lang="en-US" sz="2800" dirty="0">
              <a:solidFill>
                <a:schemeClr val="bg1"/>
              </a:solidFill>
              <a:latin typeface="NanumGothic" pitchFamily="34" charset="-127"/>
              <a:ea typeface="NanumGothic" pitchFamily="34" charset="-127"/>
            </a:endParaRPr>
          </a:p>
        </p:txBody>
      </p:sp>
      <p:sp>
        <p:nvSpPr>
          <p:cNvPr id="4" name="Rectangle 3"/>
          <p:cNvSpPr/>
          <p:nvPr/>
        </p:nvSpPr>
        <p:spPr>
          <a:xfrm>
            <a:off x="0" y="533401"/>
            <a:ext cx="8991600" cy="6370975"/>
          </a:xfrm>
          <a:prstGeom prst="rect">
            <a:avLst/>
          </a:prstGeom>
        </p:spPr>
        <p:txBody>
          <a:bodyPr wrap="square">
            <a:spAutoFit/>
          </a:bodyPr>
          <a:lstStyle/>
          <a:p>
            <a:pPr marL="228600" marR="0" indent="-228600">
              <a:buFont typeface="+mj-lt"/>
              <a:buAutoNum type="arabicPeriod"/>
            </a:pPr>
            <a:r>
              <a:rPr lang="en-US" altLang="zh-CN" sz="1200" dirty="0" err="1" smtClean="0">
                <a:latin typeface="Times New Roman"/>
              </a:rPr>
              <a:t>Ajzen</a:t>
            </a:r>
            <a:r>
              <a:rPr lang="en-US" altLang="zh-CN" sz="1200" dirty="0" smtClean="0">
                <a:latin typeface="Times New Roman"/>
              </a:rPr>
              <a:t>, I., &amp; </a:t>
            </a:r>
            <a:r>
              <a:rPr lang="en-US" altLang="zh-CN" sz="1200" dirty="0" err="1" smtClean="0">
                <a:latin typeface="Times New Roman"/>
              </a:rPr>
              <a:t>Fishbein</a:t>
            </a:r>
            <a:r>
              <a:rPr lang="en-US" altLang="zh-CN" sz="1200" dirty="0" smtClean="0">
                <a:latin typeface="Times New Roman"/>
              </a:rPr>
              <a:t>, M. (1975). </a:t>
            </a:r>
            <a:r>
              <a:rPr lang="en-US" altLang="zh-CN" sz="1200" i="1" dirty="0" smtClean="0">
                <a:latin typeface="Times New Roman"/>
              </a:rPr>
              <a:t>Belief, attitude, intention and behavior: An introduction to theory and  research. Reading, MA: Addison-	Wesley.</a:t>
            </a:r>
          </a:p>
          <a:p>
            <a:pPr marL="228600" marR="0" indent="-228600">
              <a:buFont typeface="+mj-lt"/>
              <a:buAutoNum type="arabicPeriod"/>
            </a:pPr>
            <a:r>
              <a:rPr lang="en-US" altLang="zh-CN" sz="1200" dirty="0" smtClean="0">
                <a:latin typeface="Times New Roman"/>
              </a:rPr>
              <a:t>Alsop, S., &amp; Watts, M. (2003). Science education and affect. </a:t>
            </a:r>
            <a:r>
              <a:rPr lang="en-US" altLang="zh-CN" sz="1200" i="1" dirty="0" smtClean="0">
                <a:latin typeface="Times New Roman"/>
              </a:rPr>
              <a:t>International Journal of Science Education, 25(9), 1043–1047.</a:t>
            </a:r>
            <a:endParaRPr lang="en-US" altLang="zh-CN" sz="1200" dirty="0" smtClean="0">
              <a:latin typeface="FreeSans"/>
            </a:endParaRPr>
          </a:p>
          <a:p>
            <a:pPr marL="228600" marR="0" indent="-228600">
              <a:buFont typeface="+mj-lt"/>
              <a:buAutoNum type="arabicPeriod"/>
            </a:pPr>
            <a:r>
              <a:rPr lang="en-US" altLang="zh-CN" sz="1200" dirty="0" smtClean="0">
                <a:latin typeface="Times New Roman"/>
              </a:rPr>
              <a:t>Altman, I., &amp; Low, S. M. (2012). </a:t>
            </a:r>
            <a:r>
              <a:rPr lang="en-US" altLang="zh-CN" sz="1200" i="1" dirty="0" smtClean="0">
                <a:latin typeface="Times New Roman"/>
              </a:rPr>
              <a:t>Place attachment</a:t>
            </a:r>
            <a:r>
              <a:rPr lang="zh-CN" altLang="en-US" sz="1200" i="1" dirty="0" smtClean="0">
                <a:latin typeface="Times New Roman"/>
              </a:rPr>
              <a:t> </a:t>
            </a:r>
            <a:r>
              <a:rPr lang="en-US" altLang="zh-CN" sz="1200" i="1" dirty="0" smtClean="0">
                <a:latin typeface="Times New Roman"/>
              </a:rPr>
              <a:t>(Vol. 12). Springer Science &amp; Business Media.</a:t>
            </a:r>
            <a:endParaRPr lang="zh-CN" altLang="en-US" sz="1200" i="1" dirty="0" smtClean="0">
              <a:latin typeface="FreeSans"/>
            </a:endParaRPr>
          </a:p>
          <a:p>
            <a:pPr marL="228600" marR="0" indent="-228600">
              <a:buFont typeface="+mj-lt"/>
              <a:buAutoNum type="arabicPeriod"/>
            </a:pPr>
            <a:r>
              <a:rPr lang="en-US" altLang="zh-CN" sz="1200" dirty="0" err="1" smtClean="0">
                <a:latin typeface="Times New Roman"/>
              </a:rPr>
              <a:t>Bai</a:t>
            </a:r>
            <a:r>
              <a:rPr lang="en-US" altLang="zh-CN" sz="1200" dirty="0" smtClean="0">
                <a:latin typeface="Times New Roman"/>
              </a:rPr>
              <a:t>, H. (2015). Peace with the earth: animism and contemplative ways. </a:t>
            </a:r>
            <a:r>
              <a:rPr lang="en-US" altLang="zh-CN" sz="1200" i="1" dirty="0" smtClean="0">
                <a:latin typeface="Times New Roman"/>
              </a:rPr>
              <a:t>Cultural Studies of Science Education, 10(1), 135–147.</a:t>
            </a:r>
            <a:endParaRPr lang="zh-CN" altLang="en-US" sz="1200" i="1" dirty="0" smtClean="0">
              <a:latin typeface="FreeSans"/>
            </a:endParaRPr>
          </a:p>
          <a:p>
            <a:pPr marL="228600" indent="-228600">
              <a:buFont typeface="+mj-lt"/>
              <a:buAutoNum type="arabicPeriod"/>
            </a:pPr>
            <a:r>
              <a:rPr lang="en-US" altLang="zh-CN" sz="1200" dirty="0" err="1" smtClean="0">
                <a:latin typeface="Times New Roman"/>
              </a:rPr>
              <a:t>Bandura</a:t>
            </a:r>
            <a:r>
              <a:rPr lang="en-US" altLang="zh-CN" sz="1200" dirty="0" smtClean="0">
                <a:latin typeface="Times New Roman"/>
              </a:rPr>
              <a:t>, A., &amp; </a:t>
            </a:r>
            <a:r>
              <a:rPr lang="en-US" altLang="zh-CN" sz="1200" dirty="0" err="1" smtClean="0">
                <a:latin typeface="Times New Roman"/>
              </a:rPr>
              <a:t>Schunk</a:t>
            </a:r>
            <a:r>
              <a:rPr lang="en-US" altLang="zh-CN" sz="1200" dirty="0" smtClean="0">
                <a:latin typeface="Times New Roman"/>
              </a:rPr>
              <a:t>, D. H. (1981). Cultivating competence, self-efficacy, and intrinsic interest through proximal self-motivation. 	</a:t>
            </a:r>
            <a:r>
              <a:rPr lang="en-US" altLang="zh-CN" sz="1200" i="1" dirty="0" smtClean="0">
                <a:latin typeface="Times New Roman"/>
              </a:rPr>
              <a:t>Journal of personality and social psychology, 41(3), 586.</a:t>
            </a:r>
            <a:endParaRPr lang="zh-CN" altLang="en-US" sz="1200" i="1" dirty="0" smtClean="0">
              <a:latin typeface="FreeSans"/>
            </a:endParaRPr>
          </a:p>
          <a:p>
            <a:pPr marL="228600" indent="-228600">
              <a:buFont typeface="+mj-lt"/>
              <a:buAutoNum type="arabicPeriod"/>
            </a:pPr>
            <a:r>
              <a:rPr lang="en-US" altLang="zh-CN" sz="1200" dirty="0" err="1" smtClean="0">
                <a:latin typeface="Times New Roman"/>
              </a:rPr>
              <a:t>Barab</a:t>
            </a:r>
            <a:r>
              <a:rPr lang="en-US" altLang="zh-CN" sz="1200" dirty="0" smtClean="0">
                <a:latin typeface="Times New Roman"/>
              </a:rPr>
              <a:t>, S., &amp; Squire, K. (2004). Design-based research: Putting a stake in the ground. </a:t>
            </a:r>
            <a:r>
              <a:rPr lang="en-US" altLang="zh-CN" sz="1200" i="1" dirty="0" smtClean="0">
                <a:latin typeface="Times New Roman"/>
              </a:rPr>
              <a:t>The journal of the learning sciences, 13(1), 1-14.</a:t>
            </a:r>
            <a:endParaRPr lang="zh-CN" altLang="en-US" sz="1200" i="1" dirty="0" smtClean="0">
              <a:latin typeface="FreeSans"/>
            </a:endParaRPr>
          </a:p>
          <a:p>
            <a:pPr marL="228600" marR="0" indent="-228600">
              <a:buFont typeface="+mj-lt"/>
              <a:buAutoNum type="arabicPeriod"/>
            </a:pPr>
            <a:r>
              <a:rPr lang="en-US" altLang="zh-CN" sz="1200" dirty="0" smtClean="0">
                <a:latin typeface="Times New Roman"/>
              </a:rPr>
              <a:t>Barrett, M. J. (2006). Education for the environment: action competence, becoming, and story. </a:t>
            </a:r>
            <a:r>
              <a:rPr lang="en-US" altLang="zh-CN" sz="1200" i="1" dirty="0" smtClean="0">
                <a:latin typeface="Times New Roman"/>
              </a:rPr>
              <a:t>Environmental Education Research, 12(3–4), 	503–511. </a:t>
            </a:r>
          </a:p>
          <a:p>
            <a:pPr marL="228600" marR="0" indent="-228600">
              <a:buFont typeface="+mj-lt"/>
              <a:buAutoNum type="arabicPeriod"/>
            </a:pPr>
            <a:r>
              <a:rPr lang="en-US" altLang="zh-CN" sz="1200" dirty="0" smtClean="0">
                <a:latin typeface="Times New Roman"/>
              </a:rPr>
              <a:t>Bennett, J. (2001). </a:t>
            </a:r>
            <a:r>
              <a:rPr lang="en-US" altLang="zh-CN" sz="1200" i="1" dirty="0" smtClean="0">
                <a:latin typeface="Times New Roman"/>
              </a:rPr>
              <a:t>The enchantment of modern life: Attachments, crossings, and ethics.</a:t>
            </a:r>
            <a:r>
              <a:rPr lang="zh-CN" altLang="en-US" sz="1200" i="1" dirty="0" smtClean="0">
                <a:latin typeface="Times New Roman"/>
              </a:rPr>
              <a:t> </a:t>
            </a:r>
            <a:r>
              <a:rPr lang="en-US" altLang="zh-CN" sz="1200" i="1" dirty="0" smtClean="0">
                <a:latin typeface="Times New Roman"/>
              </a:rPr>
              <a:t>Princeton University Press.</a:t>
            </a:r>
            <a:endParaRPr lang="zh-CN" altLang="en-US" sz="1200" i="1" dirty="0" smtClean="0">
              <a:latin typeface="FreeSans"/>
            </a:endParaRPr>
          </a:p>
          <a:p>
            <a:pPr marL="228600" marR="0" indent="-228600">
              <a:buFont typeface="+mj-lt"/>
              <a:buAutoNum type="arabicPeriod"/>
            </a:pPr>
            <a:r>
              <a:rPr lang="en-US" altLang="zh-CN" sz="1200" dirty="0" smtClean="0">
                <a:latin typeface="Times New Roman"/>
              </a:rPr>
              <a:t>Berry, W. (1992). The pleasures of eating. </a:t>
            </a:r>
            <a:r>
              <a:rPr lang="en-US" altLang="zh-CN" sz="1200" i="1" dirty="0" smtClean="0">
                <a:latin typeface="Times New Roman"/>
              </a:rPr>
              <a:t>Cooking, eating, thinking: Transformative philosophies of food.</a:t>
            </a:r>
            <a:endParaRPr lang="zh-CN" altLang="en-US" sz="1200" i="1" dirty="0" smtClean="0">
              <a:latin typeface="FreeSans"/>
            </a:endParaRPr>
          </a:p>
          <a:p>
            <a:pPr marL="228600" marR="0" indent="-228600">
              <a:buFont typeface="+mj-lt"/>
              <a:buAutoNum type="arabicPeriod"/>
            </a:pPr>
            <a:r>
              <a:rPr lang="en-US" altLang="zh-CN" sz="1200" dirty="0" err="1" smtClean="0">
                <a:latin typeface="Times New Roman"/>
              </a:rPr>
              <a:t>Bonnett</a:t>
            </a:r>
            <a:r>
              <a:rPr lang="en-US" altLang="zh-CN" sz="1200" dirty="0" smtClean="0">
                <a:latin typeface="Times New Roman"/>
              </a:rPr>
              <a:t>, M. (2013). Sustainable development, environmental education, and the significance of being in place. </a:t>
            </a:r>
            <a:r>
              <a:rPr lang="en-US" altLang="zh-CN" sz="1200" i="1" dirty="0" smtClean="0">
                <a:latin typeface="Times New Roman"/>
              </a:rPr>
              <a:t>Curriculum Journal, 24(2), 	250–271. https://doi.org/10.1080/09585176.2013.792672</a:t>
            </a:r>
            <a:endParaRPr lang="zh-CN" altLang="en-US" sz="1200" i="1" dirty="0" smtClean="0">
              <a:latin typeface="FreeSans"/>
            </a:endParaRPr>
          </a:p>
          <a:p>
            <a:pPr marL="228600" marR="0" indent="-228600">
              <a:buFont typeface="+mj-lt"/>
              <a:buAutoNum type="arabicPeriod"/>
            </a:pPr>
            <a:r>
              <a:rPr lang="en-US" altLang="zh-CN" sz="1200" dirty="0" err="1" smtClean="0">
                <a:latin typeface="Times New Roman"/>
              </a:rPr>
              <a:t>Bonnett</a:t>
            </a:r>
            <a:r>
              <a:rPr lang="en-US" altLang="zh-CN" sz="1200" dirty="0" smtClean="0">
                <a:latin typeface="Times New Roman"/>
              </a:rPr>
              <a:t>, M. (2015). The powers that be: Environmental education and the transcendent. </a:t>
            </a:r>
            <a:r>
              <a:rPr lang="en-US" altLang="zh-CN" sz="1200" i="1" dirty="0" smtClean="0">
                <a:latin typeface="Times New Roman"/>
              </a:rPr>
              <a:t>Policy Futures in Education, 1478210314566730.</a:t>
            </a:r>
            <a:endParaRPr lang="zh-CN" altLang="en-US" sz="1200" i="1" dirty="0" smtClean="0">
              <a:latin typeface="FreeSans"/>
            </a:endParaRPr>
          </a:p>
          <a:p>
            <a:pPr marL="228600" marR="0" indent="-228600">
              <a:buFont typeface="+mj-lt"/>
              <a:buAutoNum type="arabicPeriod"/>
            </a:pPr>
            <a:r>
              <a:rPr lang="en-US" altLang="zh-CN" sz="1200" dirty="0" err="1" smtClean="0">
                <a:latin typeface="Times New Roman"/>
              </a:rPr>
              <a:t>Chandrasekharan</a:t>
            </a:r>
            <a:r>
              <a:rPr lang="en-US" altLang="zh-CN" sz="1200" dirty="0" smtClean="0">
                <a:latin typeface="Times New Roman"/>
              </a:rPr>
              <a:t>, S., &amp; </a:t>
            </a:r>
            <a:r>
              <a:rPr lang="en-US" altLang="zh-CN" sz="1200" dirty="0" err="1" smtClean="0">
                <a:latin typeface="Times New Roman"/>
              </a:rPr>
              <a:t>Tovey</a:t>
            </a:r>
            <a:r>
              <a:rPr lang="en-US" altLang="zh-CN" sz="1200" dirty="0" smtClean="0">
                <a:latin typeface="Times New Roman"/>
              </a:rPr>
              <a:t>, M. (2012). Sum, quorum, tether: Design principles underlying external representations that promote 	sustainability. </a:t>
            </a:r>
            <a:r>
              <a:rPr lang="en-US" altLang="zh-CN" sz="1200" i="1" dirty="0" smtClean="0">
                <a:latin typeface="Times New Roman"/>
              </a:rPr>
              <a:t>Pragmatics &amp; Cognition, 20(3), 447–482.</a:t>
            </a:r>
            <a:endParaRPr lang="zh-CN" altLang="en-US" sz="1200" i="1" dirty="0" smtClean="0">
              <a:latin typeface="FreeSans"/>
            </a:endParaRPr>
          </a:p>
          <a:p>
            <a:pPr marL="228600" marR="0" indent="-228600">
              <a:buFont typeface="+mj-lt"/>
              <a:buAutoNum type="arabicPeriod"/>
            </a:pPr>
            <a:r>
              <a:rPr lang="en-US" altLang="zh-CN" sz="1200" dirty="0" err="1" smtClean="0">
                <a:latin typeface="Times New Roman"/>
              </a:rPr>
              <a:t>Chawla</a:t>
            </a:r>
            <a:r>
              <a:rPr lang="en-US" altLang="zh-CN" sz="1200" dirty="0" smtClean="0">
                <a:latin typeface="Times New Roman"/>
              </a:rPr>
              <a:t>, L. (1998). Research methods to investigate significant life experiences: Review and recommendations. </a:t>
            </a:r>
            <a:r>
              <a:rPr lang="en-US" altLang="zh-CN" sz="1200" i="1" dirty="0" smtClean="0">
                <a:latin typeface="Times New Roman"/>
              </a:rPr>
              <a:t>Environmental Education 	Research, 4(4), 383–397.</a:t>
            </a:r>
          </a:p>
          <a:p>
            <a:pPr marL="228600" marR="0" indent="-228600">
              <a:buFont typeface="+mj-lt"/>
              <a:buAutoNum type="arabicPeriod"/>
            </a:pPr>
            <a:r>
              <a:rPr lang="en-US" altLang="zh-CN" sz="1200" dirty="0" smtClean="0">
                <a:latin typeface="Times New Roman"/>
              </a:rPr>
              <a:t>De </a:t>
            </a:r>
            <a:r>
              <a:rPr lang="en-US" altLang="zh-CN" sz="1200" dirty="0" err="1" smtClean="0">
                <a:latin typeface="Times New Roman"/>
              </a:rPr>
              <a:t>Jaegher</a:t>
            </a:r>
            <a:r>
              <a:rPr lang="en-US" altLang="zh-CN" sz="1200" dirty="0" smtClean="0">
                <a:latin typeface="Times New Roman"/>
              </a:rPr>
              <a:t>, H., &amp; Di Paolo, E. (2007). Participatory sense-making. </a:t>
            </a:r>
            <a:r>
              <a:rPr lang="en-US" altLang="zh-CN" sz="1200" i="1" dirty="0" smtClean="0">
                <a:latin typeface="Times New Roman"/>
              </a:rPr>
              <a:t>Phenomenology and the cognitive sciences, 6(4), 485-507.</a:t>
            </a:r>
            <a:endParaRPr lang="zh-CN" altLang="en-US" sz="1200" i="1" dirty="0" smtClean="0">
              <a:latin typeface="FreeSans"/>
            </a:endParaRPr>
          </a:p>
          <a:p>
            <a:pPr marL="228600" marR="0" indent="-228600">
              <a:buFont typeface="+mj-lt"/>
              <a:buAutoNum type="arabicPeriod"/>
            </a:pPr>
            <a:r>
              <a:rPr lang="en-US" altLang="zh-CN" sz="1200" dirty="0" smtClean="0">
                <a:latin typeface="Times New Roman"/>
              </a:rPr>
              <a:t>De </a:t>
            </a:r>
            <a:r>
              <a:rPr lang="en-US" altLang="zh-CN" sz="1200" dirty="0" err="1" smtClean="0">
                <a:latin typeface="Times New Roman"/>
              </a:rPr>
              <a:t>Jaegher</a:t>
            </a:r>
            <a:r>
              <a:rPr lang="en-US" altLang="zh-CN" sz="1200" dirty="0" smtClean="0">
                <a:latin typeface="Times New Roman"/>
              </a:rPr>
              <a:t>, H., Di Paolo, E., &amp; Gallagher, S. (2010). Can social interaction constitute social cognition?. </a:t>
            </a:r>
            <a:r>
              <a:rPr lang="en-US" altLang="zh-CN" sz="1200" i="1" dirty="0" smtClean="0">
                <a:latin typeface="Times New Roman"/>
              </a:rPr>
              <a:t>Trends in cognitive sciences, 	14(10), 441-447.</a:t>
            </a:r>
            <a:endParaRPr lang="zh-CN" altLang="en-US" sz="1200" i="1" dirty="0" smtClean="0">
              <a:latin typeface="FreeSans"/>
            </a:endParaRPr>
          </a:p>
          <a:p>
            <a:pPr marL="228600" marR="0" indent="-228600">
              <a:buFont typeface="+mj-lt"/>
              <a:buAutoNum type="arabicPeriod"/>
            </a:pPr>
            <a:r>
              <a:rPr lang="en-US" altLang="zh-CN" sz="1200" dirty="0" smtClean="0">
                <a:latin typeface="Times New Roman"/>
              </a:rPr>
              <a:t>De Young, R. (2000). New ways to promote pro-environmental behavior: Expanding and evaluating motives for environmentally 	responsible behavior. </a:t>
            </a:r>
            <a:r>
              <a:rPr lang="en-US" altLang="zh-CN" sz="1200" i="1" dirty="0" smtClean="0">
                <a:latin typeface="Times New Roman"/>
              </a:rPr>
              <a:t>Journal of Social Issues, 56(3), 509–526.</a:t>
            </a:r>
          </a:p>
          <a:p>
            <a:pPr marL="228600" marR="0" indent="-228600">
              <a:buFont typeface="+mj-lt"/>
              <a:buAutoNum type="arabicPeriod"/>
            </a:pPr>
            <a:r>
              <a:rPr lang="en-US" altLang="zh-CN" sz="1200" dirty="0" err="1" smtClean="0">
                <a:latin typeface="Times New Roman"/>
              </a:rPr>
              <a:t>Deci</a:t>
            </a:r>
            <a:r>
              <a:rPr lang="en-US" altLang="zh-CN" sz="1200" dirty="0" smtClean="0">
                <a:latin typeface="Times New Roman"/>
              </a:rPr>
              <a:t>, E. L., &amp; Ryan, R. M. (2000). The" what" and" why" of goal pursuits: Human needs and the self-determination of behavior. 	</a:t>
            </a:r>
            <a:r>
              <a:rPr lang="en-US" altLang="zh-CN" sz="1200" i="1" dirty="0" smtClean="0">
                <a:latin typeface="Times New Roman"/>
              </a:rPr>
              <a:t>Psychological Inquiry, 11(4), 227–268.</a:t>
            </a:r>
            <a:endParaRPr lang="zh-CN" altLang="en-US" sz="1200" i="1" dirty="0" smtClean="0">
              <a:latin typeface="FreeSans"/>
            </a:endParaRPr>
          </a:p>
          <a:p>
            <a:pPr marL="228600" marR="0" indent="-228600">
              <a:buFont typeface="+mj-lt"/>
              <a:buAutoNum type="arabicPeriod"/>
            </a:pPr>
            <a:r>
              <a:rPr lang="en-US" altLang="zh-CN" sz="1200" dirty="0" err="1" smtClean="0">
                <a:latin typeface="Times New Roman"/>
              </a:rPr>
              <a:t>Hards</a:t>
            </a:r>
            <a:r>
              <a:rPr lang="en-US" altLang="zh-CN" sz="1200" dirty="0" smtClean="0">
                <a:latin typeface="Times New Roman"/>
              </a:rPr>
              <a:t>, S. (2011). Social practice and the evolution of personal environmental values. </a:t>
            </a:r>
            <a:r>
              <a:rPr lang="en-US" altLang="zh-CN" sz="1200" i="1" dirty="0" smtClean="0">
                <a:latin typeface="Times New Roman"/>
              </a:rPr>
              <a:t>Environmental Values, 20(1), 23–42.</a:t>
            </a:r>
            <a:endParaRPr lang="zh-CN" altLang="en-US" sz="1200" i="1" dirty="0" smtClean="0">
              <a:latin typeface="FreeSans"/>
            </a:endParaRPr>
          </a:p>
          <a:p>
            <a:pPr marL="228600" marR="0" indent="-228600">
              <a:buFont typeface="+mj-lt"/>
              <a:buAutoNum type="arabicPeriod"/>
            </a:pPr>
            <a:r>
              <a:rPr lang="en-US" altLang="zh-CN" sz="1200" dirty="0" smtClean="0">
                <a:latin typeface="Times New Roman"/>
              </a:rPr>
              <a:t>Kaplan, S., &amp; Kaplan, R. (2008). Health, supportive environments, and the reasonable person model. In </a:t>
            </a:r>
            <a:r>
              <a:rPr lang="en-US" altLang="zh-CN" sz="1200" i="1" dirty="0" smtClean="0">
                <a:latin typeface="Times New Roman"/>
              </a:rPr>
              <a:t>Urban Ecology</a:t>
            </a:r>
            <a:r>
              <a:rPr lang="zh-CN" altLang="en-US" sz="1200" i="1" dirty="0" smtClean="0">
                <a:latin typeface="Times New Roman"/>
              </a:rPr>
              <a:t> </a:t>
            </a:r>
            <a:r>
              <a:rPr lang="en-US" altLang="zh-CN" sz="1200" i="1" dirty="0" smtClean="0">
                <a:latin typeface="Times New Roman"/>
              </a:rPr>
              <a:t>(pp. 557–565). 	Springer.</a:t>
            </a:r>
            <a:endParaRPr lang="zh-CN" altLang="en-US" sz="1200" i="1" dirty="0" smtClean="0">
              <a:latin typeface="FreeSans"/>
            </a:endParaRPr>
          </a:p>
          <a:p>
            <a:pPr marL="228600" marR="0" indent="-228600">
              <a:buFont typeface="+mj-lt"/>
              <a:buAutoNum type="arabicPeriod"/>
            </a:pPr>
            <a:r>
              <a:rPr lang="en-US" altLang="zh-CN" sz="1200" dirty="0" err="1" smtClean="0">
                <a:latin typeface="Times New Roman"/>
              </a:rPr>
              <a:t>Krasny</a:t>
            </a:r>
            <a:r>
              <a:rPr lang="en-US" altLang="zh-CN" sz="1200" dirty="0" smtClean="0">
                <a:latin typeface="Times New Roman"/>
              </a:rPr>
              <a:t>, M. E., Russ, A., </a:t>
            </a:r>
            <a:r>
              <a:rPr lang="en-US" altLang="zh-CN" sz="1200" dirty="0" err="1" smtClean="0">
                <a:latin typeface="Times New Roman"/>
              </a:rPr>
              <a:t>Tidball</a:t>
            </a:r>
            <a:r>
              <a:rPr lang="en-US" altLang="zh-CN" sz="1200" dirty="0" smtClean="0">
                <a:latin typeface="Times New Roman"/>
              </a:rPr>
              <a:t>, K. G., &amp; </a:t>
            </a:r>
            <a:r>
              <a:rPr lang="en-US" altLang="zh-CN" sz="1200" dirty="0" err="1" smtClean="0">
                <a:latin typeface="Times New Roman"/>
              </a:rPr>
              <a:t>Elmqvist</a:t>
            </a:r>
            <a:r>
              <a:rPr lang="en-US" altLang="zh-CN" sz="1200" dirty="0" smtClean="0">
                <a:latin typeface="Times New Roman"/>
              </a:rPr>
              <a:t>, T. (2014). Civic ecology practices: Participatory approaches to generating and 	measuring ecosystem services in cities. </a:t>
            </a:r>
            <a:r>
              <a:rPr lang="en-US" altLang="zh-CN" sz="1200" i="1" dirty="0" smtClean="0">
                <a:latin typeface="Times New Roman"/>
              </a:rPr>
              <a:t>Ecosystem Services, 7, 177–186.</a:t>
            </a:r>
            <a:endParaRPr lang="zh-CN" altLang="en-US" sz="1200" i="1" dirty="0" smtClean="0">
              <a:latin typeface="FreeSans"/>
            </a:endParaRPr>
          </a:p>
          <a:p>
            <a:pPr marL="228600" marR="0" indent="-228600">
              <a:buFont typeface="+mj-lt"/>
              <a:buAutoNum type="arabicPeriod"/>
            </a:pPr>
            <a:r>
              <a:rPr lang="en-US" altLang="zh-CN" sz="1200" dirty="0" err="1" smtClean="0">
                <a:latin typeface="Times New Roman"/>
              </a:rPr>
              <a:t>Nersessian</a:t>
            </a:r>
            <a:r>
              <a:rPr lang="en-US" altLang="zh-CN" sz="1200" dirty="0" smtClean="0">
                <a:latin typeface="Times New Roman"/>
              </a:rPr>
              <a:t>, N. J., </a:t>
            </a:r>
            <a:r>
              <a:rPr lang="en-US" altLang="zh-CN" sz="1200" dirty="0" err="1" smtClean="0">
                <a:latin typeface="Times New Roman"/>
              </a:rPr>
              <a:t>Kurz-Milcke</a:t>
            </a:r>
            <a:r>
              <a:rPr lang="en-US" altLang="zh-CN" sz="1200" dirty="0" smtClean="0">
                <a:latin typeface="Times New Roman"/>
              </a:rPr>
              <a:t>, E., </a:t>
            </a:r>
            <a:r>
              <a:rPr lang="en-US" altLang="zh-CN" sz="1200" dirty="0" err="1" smtClean="0">
                <a:latin typeface="Times New Roman"/>
              </a:rPr>
              <a:t>Newstetter</a:t>
            </a:r>
            <a:r>
              <a:rPr lang="en-US" altLang="zh-CN" sz="1200" dirty="0" smtClean="0">
                <a:latin typeface="Times New Roman"/>
              </a:rPr>
              <a:t>, W. C., &amp; Davies, J. (2003). Research laboratories as evolving distributed cognitive systems. 	In </a:t>
            </a:r>
            <a:r>
              <a:rPr lang="en-US" altLang="zh-CN" sz="1200" i="1" dirty="0" smtClean="0">
                <a:latin typeface="Times New Roman"/>
              </a:rPr>
              <a:t>Proceedings of the annual meeting of the Cognitive Science Society</a:t>
            </a:r>
            <a:r>
              <a:rPr lang="zh-CN" altLang="en-US" sz="1200" i="1" dirty="0" smtClean="0">
                <a:latin typeface="Times New Roman"/>
              </a:rPr>
              <a:t> </a:t>
            </a:r>
            <a:r>
              <a:rPr lang="en-US" altLang="zh-CN" sz="1200" i="1" dirty="0" smtClean="0">
                <a:latin typeface="Times New Roman"/>
              </a:rPr>
              <a:t>(Vol. 25, No. 25).</a:t>
            </a:r>
            <a:endParaRPr lang="zh-CN" altLang="en-US" sz="1200" i="1" dirty="0" smtClean="0">
              <a:latin typeface="FreeSans"/>
            </a:endParaRPr>
          </a:p>
          <a:p>
            <a:pPr marL="228600" marR="0" indent="-228600">
              <a:buFont typeface="+mj-lt"/>
              <a:buAutoNum type="arabicPeriod"/>
            </a:pPr>
            <a:r>
              <a:rPr lang="en-US" altLang="zh-CN" sz="1200" dirty="0" err="1" smtClean="0">
                <a:latin typeface="Times New Roman"/>
              </a:rPr>
              <a:t>Noddings</a:t>
            </a:r>
            <a:r>
              <a:rPr lang="en-US" altLang="zh-CN" sz="1200" dirty="0" smtClean="0">
                <a:latin typeface="Times New Roman"/>
              </a:rPr>
              <a:t>, N. (2013). </a:t>
            </a:r>
            <a:r>
              <a:rPr lang="en-US" altLang="zh-CN" sz="1200" i="1" dirty="0" smtClean="0">
                <a:latin typeface="Times New Roman"/>
              </a:rPr>
              <a:t>Caring: A relational approach to ethics and moral education. </a:t>
            </a:r>
            <a:r>
              <a:rPr lang="en-US" altLang="zh-CN" sz="1200" i="1" dirty="0" err="1" smtClean="0">
                <a:latin typeface="Times New Roman"/>
              </a:rPr>
              <a:t>Univ</a:t>
            </a:r>
            <a:r>
              <a:rPr lang="en-US" altLang="zh-CN" sz="1200" i="1" dirty="0" smtClean="0">
                <a:latin typeface="Times New Roman"/>
              </a:rPr>
              <a:t> of California Press.</a:t>
            </a:r>
            <a:endParaRPr lang="zh-CN" altLang="en-US" sz="1200" dirty="0" smtClean="0">
              <a:latin typeface="Free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NanumGothic" pitchFamily="34" charset="-127"/>
                <a:ea typeface="NanumGothic" pitchFamily="34" charset="-127"/>
              </a:rPr>
              <a:t>Acknowledgements and Credits</a:t>
            </a:r>
            <a:endParaRPr lang="en-US" sz="2800" dirty="0">
              <a:solidFill>
                <a:schemeClr val="bg1"/>
              </a:solidFill>
              <a:latin typeface="NanumGothic" pitchFamily="34" charset="-127"/>
              <a:ea typeface="NanumGothic" pitchFamily="34" charset="-127"/>
            </a:endParaRPr>
          </a:p>
        </p:txBody>
      </p:sp>
      <p:sp>
        <p:nvSpPr>
          <p:cNvPr id="3" name="TextBox 2"/>
          <p:cNvSpPr txBox="1"/>
          <p:nvPr/>
        </p:nvSpPr>
        <p:spPr>
          <a:xfrm>
            <a:off x="152400" y="990600"/>
            <a:ext cx="5334000" cy="2708434"/>
          </a:xfrm>
          <a:prstGeom prst="rect">
            <a:avLst/>
          </a:prstGeom>
          <a:noFill/>
        </p:spPr>
        <p:txBody>
          <a:bodyPr wrap="square" rtlCol="0">
            <a:spAutoFit/>
          </a:bodyPr>
          <a:lstStyle/>
          <a:p>
            <a:r>
              <a:rPr lang="en-US" sz="1700" dirty="0" smtClean="0">
                <a:solidFill>
                  <a:schemeClr val="tx1">
                    <a:lumMod val="65000"/>
                    <a:lumOff val="35000"/>
                  </a:schemeClr>
                </a:solidFill>
                <a:latin typeface="NanumGothic" pitchFamily="34" charset="-127"/>
                <a:ea typeface="NanumGothic" pitchFamily="34" charset="-127"/>
              </a:rPr>
              <a:t>Sanjay </a:t>
            </a:r>
            <a:r>
              <a:rPr lang="en-US" sz="1700" dirty="0" err="1" smtClean="0">
                <a:solidFill>
                  <a:schemeClr val="tx1">
                    <a:lumMod val="65000"/>
                    <a:lumOff val="35000"/>
                  </a:schemeClr>
                </a:solidFill>
                <a:latin typeface="NanumGothic" pitchFamily="34" charset="-127"/>
                <a:ea typeface="NanumGothic" pitchFamily="34" charset="-127"/>
              </a:rPr>
              <a:t>Chandrasekharan</a:t>
            </a:r>
            <a:r>
              <a:rPr lang="en-US" sz="1700" dirty="0" smtClean="0">
                <a:solidFill>
                  <a:schemeClr val="tx1">
                    <a:lumMod val="65000"/>
                    <a:lumOff val="35000"/>
                  </a:schemeClr>
                </a:solidFill>
                <a:latin typeface="NanumGothic" pitchFamily="34" charset="-127"/>
                <a:ea typeface="NanumGothic" pitchFamily="34" charset="-127"/>
              </a:rPr>
              <a:t>, </a:t>
            </a:r>
            <a:r>
              <a:rPr lang="en-US" sz="1700" dirty="0" err="1" smtClean="0">
                <a:solidFill>
                  <a:schemeClr val="tx1">
                    <a:lumMod val="65000"/>
                    <a:lumOff val="35000"/>
                  </a:schemeClr>
                </a:solidFill>
                <a:latin typeface="NanumGothic" pitchFamily="34" charset="-127"/>
                <a:ea typeface="NanumGothic" pitchFamily="34" charset="-127"/>
              </a:rPr>
              <a:t>Ankush</a:t>
            </a:r>
            <a:r>
              <a:rPr lang="en-US" sz="1700" dirty="0" smtClean="0">
                <a:solidFill>
                  <a:schemeClr val="tx1">
                    <a:lumMod val="65000"/>
                    <a:lumOff val="35000"/>
                  </a:schemeClr>
                </a:solidFill>
                <a:latin typeface="NanumGothic" pitchFamily="34" charset="-127"/>
                <a:ea typeface="NanumGothic" pitchFamily="34" charset="-127"/>
              </a:rPr>
              <a:t> Gupta, </a:t>
            </a:r>
          </a:p>
          <a:p>
            <a:r>
              <a:rPr lang="en-US" sz="1700" dirty="0" err="1" smtClean="0">
                <a:solidFill>
                  <a:schemeClr val="tx1">
                    <a:lumMod val="65000"/>
                    <a:lumOff val="35000"/>
                  </a:schemeClr>
                </a:solidFill>
                <a:latin typeface="NanumGothic" pitchFamily="34" charset="-127"/>
                <a:ea typeface="NanumGothic" pitchFamily="34" charset="-127"/>
              </a:rPr>
              <a:t>Siddharth</a:t>
            </a:r>
            <a:r>
              <a:rPr lang="en-US" sz="1700" dirty="0" smtClean="0">
                <a:solidFill>
                  <a:schemeClr val="tx1">
                    <a:lumMod val="65000"/>
                    <a:lumOff val="35000"/>
                  </a:schemeClr>
                </a:solidFill>
                <a:latin typeface="NanumGothic" pitchFamily="34" charset="-127"/>
                <a:ea typeface="NanumGothic" pitchFamily="34" charset="-127"/>
              </a:rPr>
              <a:t> </a:t>
            </a:r>
            <a:r>
              <a:rPr lang="en-US" sz="1700" dirty="0" err="1" smtClean="0">
                <a:solidFill>
                  <a:schemeClr val="tx1">
                    <a:lumMod val="65000"/>
                    <a:lumOff val="35000"/>
                  </a:schemeClr>
                </a:solidFill>
                <a:latin typeface="NanumGothic" pitchFamily="34" charset="-127"/>
                <a:ea typeface="NanumGothic" pitchFamily="34" charset="-127"/>
              </a:rPr>
              <a:t>Tiwari</a:t>
            </a:r>
            <a:r>
              <a:rPr lang="en-US" sz="1700" dirty="0" smtClean="0">
                <a:solidFill>
                  <a:schemeClr val="tx1">
                    <a:lumMod val="65000"/>
                    <a:lumOff val="35000"/>
                  </a:schemeClr>
                </a:solidFill>
                <a:latin typeface="NanumGothic" pitchFamily="34" charset="-127"/>
                <a:ea typeface="NanumGothic" pitchFamily="34" charset="-127"/>
              </a:rPr>
              <a:t>, Urban </a:t>
            </a:r>
            <a:r>
              <a:rPr lang="en-US" sz="1700" dirty="0" smtClean="0">
                <a:solidFill>
                  <a:schemeClr val="tx1">
                    <a:lumMod val="65000"/>
                    <a:lumOff val="35000"/>
                  </a:schemeClr>
                </a:solidFill>
                <a:latin typeface="NanumGothic" pitchFamily="34" charset="-127"/>
                <a:ea typeface="NanumGothic" pitchFamily="34" charset="-127"/>
              </a:rPr>
              <a:t>Leaves </a:t>
            </a:r>
            <a:r>
              <a:rPr lang="en-US" sz="1700" dirty="0" smtClean="0">
                <a:solidFill>
                  <a:schemeClr val="tx1">
                    <a:lumMod val="65000"/>
                    <a:lumOff val="35000"/>
                  </a:schemeClr>
                </a:solidFill>
                <a:latin typeface="NanumGothic" pitchFamily="34" charset="-127"/>
                <a:ea typeface="NanumGothic" pitchFamily="34" charset="-127"/>
              </a:rPr>
              <a:t>Volunteers  </a:t>
            </a:r>
            <a:r>
              <a:rPr lang="en-US" sz="1700" dirty="0" err="1" smtClean="0">
                <a:solidFill>
                  <a:schemeClr val="tx1">
                    <a:lumMod val="65000"/>
                    <a:lumOff val="35000"/>
                  </a:schemeClr>
                </a:solidFill>
                <a:latin typeface="NanumGothic" pitchFamily="34" charset="-127"/>
                <a:ea typeface="NanumGothic" pitchFamily="34" charset="-127"/>
              </a:rPr>
              <a:t>Geetanjali</a:t>
            </a:r>
            <a:r>
              <a:rPr lang="en-US" sz="1700" dirty="0" smtClean="0">
                <a:solidFill>
                  <a:schemeClr val="tx1">
                    <a:lumMod val="65000"/>
                    <a:lumOff val="35000"/>
                  </a:schemeClr>
                </a:solidFill>
                <a:latin typeface="NanumGothic" pitchFamily="34" charset="-127"/>
                <a:ea typeface="NanumGothic" pitchFamily="34" charset="-127"/>
              </a:rPr>
              <a:t> Date, </a:t>
            </a:r>
            <a:r>
              <a:rPr lang="en-US" sz="1700" dirty="0" err="1" smtClean="0">
                <a:solidFill>
                  <a:schemeClr val="tx1">
                    <a:lumMod val="65000"/>
                    <a:lumOff val="35000"/>
                  </a:schemeClr>
                </a:solidFill>
                <a:latin typeface="NanumGothic" pitchFamily="34" charset="-127"/>
                <a:ea typeface="NanumGothic" pitchFamily="34" charset="-127"/>
              </a:rPr>
              <a:t>Adithi</a:t>
            </a:r>
            <a:r>
              <a:rPr lang="en-US" sz="1700" dirty="0" smtClean="0">
                <a:solidFill>
                  <a:schemeClr val="tx1">
                    <a:lumMod val="65000"/>
                    <a:lumOff val="35000"/>
                  </a:schemeClr>
                </a:solidFill>
                <a:latin typeface="NanumGothic" pitchFamily="34" charset="-127"/>
                <a:ea typeface="NanumGothic" pitchFamily="34" charset="-127"/>
              </a:rPr>
              <a:t> </a:t>
            </a:r>
            <a:r>
              <a:rPr lang="en-US" sz="1700" dirty="0" err="1" smtClean="0">
                <a:solidFill>
                  <a:schemeClr val="tx1">
                    <a:lumMod val="65000"/>
                    <a:lumOff val="35000"/>
                  </a:schemeClr>
                </a:solidFill>
                <a:latin typeface="NanumGothic" pitchFamily="34" charset="-127"/>
                <a:ea typeface="NanumGothic" pitchFamily="34" charset="-127"/>
              </a:rPr>
              <a:t>Muralidhar</a:t>
            </a:r>
            <a:r>
              <a:rPr lang="en-US" sz="1700" dirty="0" smtClean="0">
                <a:solidFill>
                  <a:schemeClr val="tx1">
                    <a:lumMod val="65000"/>
                    <a:lumOff val="35000"/>
                  </a:schemeClr>
                </a:solidFill>
                <a:latin typeface="NanumGothic" pitchFamily="34" charset="-127"/>
                <a:ea typeface="NanumGothic" pitchFamily="34" charset="-127"/>
              </a:rPr>
              <a:t>, Dev </a:t>
            </a:r>
            <a:r>
              <a:rPr lang="en-US" sz="1700" dirty="0" err="1" smtClean="0">
                <a:solidFill>
                  <a:schemeClr val="tx1">
                    <a:lumMod val="65000"/>
                    <a:lumOff val="35000"/>
                  </a:schemeClr>
                </a:solidFill>
                <a:latin typeface="NanumGothic" pitchFamily="34" charset="-127"/>
                <a:ea typeface="NanumGothic" pitchFamily="34" charset="-127"/>
              </a:rPr>
              <a:t>Dutta</a:t>
            </a:r>
            <a:r>
              <a:rPr lang="en-US" sz="1700" dirty="0" smtClean="0">
                <a:solidFill>
                  <a:schemeClr val="tx1">
                    <a:lumMod val="65000"/>
                    <a:lumOff val="35000"/>
                  </a:schemeClr>
                </a:solidFill>
                <a:latin typeface="NanumGothic" pitchFamily="34" charset="-127"/>
                <a:ea typeface="NanumGothic" pitchFamily="34" charset="-127"/>
              </a:rPr>
              <a:t> </a:t>
            </a:r>
            <a:r>
              <a:rPr lang="en-US" sz="1700" dirty="0" err="1" smtClean="0">
                <a:solidFill>
                  <a:schemeClr val="tx1">
                    <a:lumMod val="65000"/>
                    <a:lumOff val="35000"/>
                  </a:schemeClr>
                </a:solidFill>
                <a:latin typeface="NanumGothic" pitchFamily="34" charset="-127"/>
                <a:ea typeface="NanumGothic" pitchFamily="34" charset="-127"/>
              </a:rPr>
              <a:t>Dibyanshee</a:t>
            </a:r>
            <a:r>
              <a:rPr lang="en-US" sz="1700" dirty="0" smtClean="0">
                <a:solidFill>
                  <a:schemeClr val="tx1">
                    <a:lumMod val="65000"/>
                    <a:lumOff val="35000"/>
                  </a:schemeClr>
                </a:solidFill>
                <a:latin typeface="NanumGothic" pitchFamily="34" charset="-127"/>
                <a:ea typeface="NanumGothic" pitchFamily="34" charset="-127"/>
              </a:rPr>
              <a:t> </a:t>
            </a:r>
            <a:r>
              <a:rPr lang="en-US" sz="1700" dirty="0" err="1" smtClean="0">
                <a:solidFill>
                  <a:schemeClr val="tx1">
                    <a:lumMod val="65000"/>
                    <a:lumOff val="35000"/>
                  </a:schemeClr>
                </a:solidFill>
                <a:latin typeface="NanumGothic" pitchFamily="34" charset="-127"/>
                <a:ea typeface="NanumGothic" pitchFamily="34" charset="-127"/>
              </a:rPr>
              <a:t>Mishra</a:t>
            </a:r>
            <a:r>
              <a:rPr lang="en-US" sz="1700" dirty="0" smtClean="0">
                <a:solidFill>
                  <a:schemeClr val="tx1">
                    <a:lumMod val="65000"/>
                    <a:lumOff val="35000"/>
                  </a:schemeClr>
                </a:solidFill>
                <a:latin typeface="NanumGothic" pitchFamily="34" charset="-127"/>
                <a:ea typeface="NanumGothic" pitchFamily="34" charset="-127"/>
              </a:rPr>
              <a:t>, Mumbai School, Students </a:t>
            </a:r>
            <a:r>
              <a:rPr lang="en-US" sz="1700" dirty="0" err="1" smtClean="0">
                <a:solidFill>
                  <a:schemeClr val="tx1">
                    <a:lumMod val="65000"/>
                    <a:lumOff val="35000"/>
                  </a:schemeClr>
                </a:solidFill>
                <a:latin typeface="NanumGothic" pitchFamily="34" charset="-127"/>
                <a:ea typeface="NanumGothic" pitchFamily="34" charset="-127"/>
              </a:rPr>
              <a:t>GreenSouls</a:t>
            </a:r>
            <a:r>
              <a:rPr lang="en-US" sz="1700" dirty="0" smtClean="0">
                <a:solidFill>
                  <a:schemeClr val="tx1">
                    <a:lumMod val="65000"/>
                    <a:lumOff val="35000"/>
                  </a:schemeClr>
                </a:solidFill>
                <a:latin typeface="NanumGothic" pitchFamily="34" charset="-127"/>
                <a:ea typeface="NanumGothic" pitchFamily="34" charset="-127"/>
              </a:rPr>
              <a:t> Facilitators, </a:t>
            </a:r>
            <a:r>
              <a:rPr lang="en-US" sz="1700" dirty="0" err="1" smtClean="0">
                <a:solidFill>
                  <a:schemeClr val="tx1">
                    <a:lumMod val="65000"/>
                    <a:lumOff val="35000"/>
                  </a:schemeClr>
                </a:solidFill>
                <a:latin typeface="NanumGothic" pitchFamily="34" charset="-127"/>
                <a:ea typeface="NanumGothic" pitchFamily="34" charset="-127"/>
              </a:rPr>
              <a:t>Aswathy</a:t>
            </a:r>
            <a:r>
              <a:rPr lang="en-US" sz="1700" dirty="0" smtClean="0">
                <a:solidFill>
                  <a:schemeClr val="tx1">
                    <a:lumMod val="65000"/>
                    <a:lumOff val="35000"/>
                  </a:schemeClr>
                </a:solidFill>
                <a:latin typeface="NanumGothic" pitchFamily="34" charset="-127"/>
                <a:ea typeface="NanumGothic" pitchFamily="34" charset="-127"/>
              </a:rPr>
              <a:t> </a:t>
            </a:r>
            <a:r>
              <a:rPr lang="en-US" sz="1700" dirty="0" err="1" smtClean="0">
                <a:solidFill>
                  <a:schemeClr val="tx1">
                    <a:lumMod val="65000"/>
                    <a:lumOff val="35000"/>
                  </a:schemeClr>
                </a:solidFill>
                <a:latin typeface="NanumGothic" pitchFamily="34" charset="-127"/>
                <a:ea typeface="NanumGothic" pitchFamily="34" charset="-127"/>
              </a:rPr>
              <a:t>Raveendran</a:t>
            </a:r>
            <a:r>
              <a:rPr lang="en-US" sz="1700" dirty="0" smtClean="0">
                <a:solidFill>
                  <a:schemeClr val="tx1">
                    <a:lumMod val="65000"/>
                    <a:lumOff val="35000"/>
                  </a:schemeClr>
                </a:solidFill>
                <a:latin typeface="NanumGothic" pitchFamily="34" charset="-127"/>
                <a:ea typeface="NanumGothic" pitchFamily="34" charset="-127"/>
              </a:rPr>
              <a:t> </a:t>
            </a:r>
            <a:r>
              <a:rPr lang="en-US" sz="1700" dirty="0" err="1" smtClean="0">
                <a:solidFill>
                  <a:schemeClr val="tx1">
                    <a:lumMod val="65000"/>
                    <a:lumOff val="35000"/>
                  </a:schemeClr>
                </a:solidFill>
                <a:latin typeface="NanumGothic" pitchFamily="34" charset="-127"/>
                <a:ea typeface="NanumGothic" pitchFamily="34" charset="-127"/>
              </a:rPr>
              <a:t>Himanshu</a:t>
            </a:r>
            <a:r>
              <a:rPr lang="en-US" sz="1700" dirty="0" smtClean="0">
                <a:solidFill>
                  <a:schemeClr val="tx1">
                    <a:lumMod val="65000"/>
                    <a:lumOff val="35000"/>
                  </a:schemeClr>
                </a:solidFill>
                <a:latin typeface="NanumGothic" pitchFamily="34" charset="-127"/>
                <a:ea typeface="NanumGothic" pitchFamily="34" charset="-127"/>
              </a:rPr>
              <a:t> </a:t>
            </a:r>
            <a:r>
              <a:rPr lang="en-US" sz="1700" dirty="0" err="1" smtClean="0">
                <a:solidFill>
                  <a:schemeClr val="tx1">
                    <a:lumMod val="65000"/>
                    <a:lumOff val="35000"/>
                  </a:schemeClr>
                </a:solidFill>
                <a:latin typeface="NanumGothic" pitchFamily="34" charset="-127"/>
                <a:ea typeface="NanumGothic" pitchFamily="34" charset="-127"/>
              </a:rPr>
              <a:t>Srivastava</a:t>
            </a:r>
            <a:r>
              <a:rPr lang="en-US" sz="1700" dirty="0" smtClean="0">
                <a:solidFill>
                  <a:schemeClr val="tx1">
                    <a:lumMod val="65000"/>
                    <a:lumOff val="35000"/>
                  </a:schemeClr>
                </a:solidFill>
                <a:latin typeface="NanumGothic" pitchFamily="34" charset="-127"/>
                <a:ea typeface="NanumGothic" pitchFamily="34" charset="-127"/>
              </a:rPr>
              <a:t>, </a:t>
            </a:r>
            <a:r>
              <a:rPr lang="en-US" sz="1700" dirty="0" err="1" smtClean="0">
                <a:solidFill>
                  <a:schemeClr val="tx1">
                    <a:lumMod val="65000"/>
                    <a:lumOff val="35000"/>
                  </a:schemeClr>
                </a:solidFill>
                <a:latin typeface="NanumGothic" pitchFamily="34" charset="-127"/>
                <a:ea typeface="NanumGothic" pitchFamily="34" charset="-127"/>
              </a:rPr>
              <a:t>Shweta</a:t>
            </a:r>
            <a:r>
              <a:rPr lang="en-US" sz="1700" dirty="0" smtClean="0">
                <a:solidFill>
                  <a:schemeClr val="tx1">
                    <a:lumMod val="65000"/>
                    <a:lumOff val="35000"/>
                  </a:schemeClr>
                </a:solidFill>
                <a:latin typeface="NanumGothic" pitchFamily="34" charset="-127"/>
                <a:ea typeface="NanumGothic" pitchFamily="34" charset="-127"/>
              </a:rPr>
              <a:t> </a:t>
            </a:r>
            <a:r>
              <a:rPr lang="en-US" sz="1700" dirty="0" err="1" smtClean="0">
                <a:solidFill>
                  <a:schemeClr val="tx1">
                    <a:lumMod val="65000"/>
                    <a:lumOff val="35000"/>
                  </a:schemeClr>
                </a:solidFill>
                <a:latin typeface="NanumGothic" pitchFamily="34" charset="-127"/>
                <a:ea typeface="NanumGothic" pitchFamily="34" charset="-127"/>
              </a:rPr>
              <a:t>Naik</a:t>
            </a:r>
            <a:r>
              <a:rPr lang="en-US" sz="1700" dirty="0" smtClean="0">
                <a:solidFill>
                  <a:schemeClr val="tx1">
                    <a:lumMod val="65000"/>
                    <a:lumOff val="35000"/>
                  </a:schemeClr>
                </a:solidFill>
                <a:latin typeface="NanumGothic" pitchFamily="34" charset="-127"/>
                <a:ea typeface="NanumGothic" pitchFamily="34" charset="-127"/>
              </a:rPr>
              <a:t>, LSR Lab</a:t>
            </a:r>
          </a:p>
          <a:p>
            <a:r>
              <a:rPr lang="en-US" sz="1700" dirty="0" err="1" smtClean="0">
                <a:solidFill>
                  <a:schemeClr val="tx1">
                    <a:lumMod val="65000"/>
                    <a:lumOff val="35000"/>
                  </a:schemeClr>
                </a:solidFill>
                <a:latin typeface="NanumGothic" pitchFamily="34" charset="-127"/>
                <a:ea typeface="NanumGothic" pitchFamily="34" charset="-127"/>
              </a:rPr>
              <a:t>Manoj</a:t>
            </a:r>
            <a:r>
              <a:rPr lang="en-US" sz="1700" dirty="0" smtClean="0">
                <a:solidFill>
                  <a:schemeClr val="tx1">
                    <a:lumMod val="65000"/>
                    <a:lumOff val="35000"/>
                  </a:schemeClr>
                </a:solidFill>
                <a:latin typeface="NanumGothic" pitchFamily="34" charset="-127"/>
                <a:ea typeface="NanumGothic" pitchFamily="34" charset="-127"/>
              </a:rPr>
              <a:t> </a:t>
            </a:r>
            <a:r>
              <a:rPr lang="en-US" sz="1700" dirty="0" err="1" smtClean="0">
                <a:solidFill>
                  <a:schemeClr val="tx1">
                    <a:lumMod val="65000"/>
                    <a:lumOff val="35000"/>
                  </a:schemeClr>
                </a:solidFill>
                <a:latin typeface="NanumGothic" pitchFamily="34" charset="-127"/>
                <a:ea typeface="NanumGothic" pitchFamily="34" charset="-127"/>
              </a:rPr>
              <a:t>Nair,Rosemary</a:t>
            </a:r>
            <a:r>
              <a:rPr lang="en-US" sz="1700" dirty="0" smtClean="0">
                <a:solidFill>
                  <a:schemeClr val="tx1">
                    <a:lumMod val="65000"/>
                    <a:lumOff val="35000"/>
                  </a:schemeClr>
                </a:solidFill>
                <a:latin typeface="NanumGothic" pitchFamily="34" charset="-127"/>
                <a:ea typeface="NanumGothic" pitchFamily="34" charset="-127"/>
              </a:rPr>
              <a:t> </a:t>
            </a:r>
            <a:r>
              <a:rPr lang="en-US" sz="1700" dirty="0" err="1" smtClean="0">
                <a:solidFill>
                  <a:schemeClr val="tx1">
                    <a:lumMod val="65000"/>
                    <a:lumOff val="35000"/>
                  </a:schemeClr>
                </a:solidFill>
                <a:latin typeface="NanumGothic" pitchFamily="34" charset="-127"/>
                <a:ea typeface="NanumGothic" pitchFamily="34" charset="-127"/>
              </a:rPr>
              <a:t>Varkey</a:t>
            </a:r>
            <a:r>
              <a:rPr lang="en-US" sz="1700" dirty="0" smtClean="0">
                <a:solidFill>
                  <a:schemeClr val="tx1">
                    <a:lumMod val="65000"/>
                    <a:lumOff val="35000"/>
                  </a:schemeClr>
                </a:solidFill>
                <a:latin typeface="NanumGothic" pitchFamily="34" charset="-127"/>
                <a:ea typeface="NanumGothic" pitchFamily="34" charset="-127"/>
              </a:rPr>
              <a:t>, Research Scholars, </a:t>
            </a:r>
          </a:p>
          <a:p>
            <a:r>
              <a:rPr lang="en-US" sz="1700" dirty="0" smtClean="0">
                <a:solidFill>
                  <a:schemeClr val="tx1">
                    <a:lumMod val="65000"/>
                    <a:lumOff val="35000"/>
                  </a:schemeClr>
                </a:solidFill>
                <a:latin typeface="NanumGothic" pitchFamily="34" charset="-127"/>
                <a:ea typeface="NanumGothic" pitchFamily="34" charset="-127"/>
              </a:rPr>
              <a:t>G </a:t>
            </a:r>
            <a:r>
              <a:rPr lang="en-US" sz="1700" dirty="0" err="1" smtClean="0">
                <a:solidFill>
                  <a:schemeClr val="tx1">
                    <a:lumMod val="65000"/>
                    <a:lumOff val="35000"/>
                  </a:schemeClr>
                </a:solidFill>
                <a:latin typeface="NanumGothic" pitchFamily="34" charset="-127"/>
                <a:ea typeface="NanumGothic" pitchFamily="34" charset="-127"/>
              </a:rPr>
              <a:t>Nagarjuna</a:t>
            </a:r>
            <a:r>
              <a:rPr lang="en-US" sz="1700" dirty="0" smtClean="0">
                <a:solidFill>
                  <a:schemeClr val="tx1">
                    <a:lumMod val="65000"/>
                    <a:lumOff val="35000"/>
                  </a:schemeClr>
                </a:solidFill>
                <a:latin typeface="NanumGothic" pitchFamily="34" charset="-127"/>
                <a:ea typeface="NanumGothic" pitchFamily="34" charset="-127"/>
              </a:rPr>
              <a:t>, Dean, Director, Faculty @HBCSE Cosmetic and Gardening Staff @HBCSE, </a:t>
            </a:r>
          </a:p>
          <a:p>
            <a:r>
              <a:rPr lang="en-US" sz="1700" dirty="0" smtClean="0">
                <a:solidFill>
                  <a:schemeClr val="tx1">
                    <a:lumMod val="65000"/>
                    <a:lumOff val="35000"/>
                  </a:schemeClr>
                </a:solidFill>
                <a:latin typeface="NanumGothic" pitchFamily="34" charset="-127"/>
                <a:ea typeface="NanumGothic" pitchFamily="34" charset="-127"/>
              </a:rPr>
              <a:t>Friends &amp; Family</a:t>
            </a:r>
          </a:p>
        </p:txBody>
      </p:sp>
      <p:sp>
        <p:nvSpPr>
          <p:cNvPr id="5" name="TextBox 4"/>
          <p:cNvSpPr txBox="1"/>
          <p:nvPr/>
        </p:nvSpPr>
        <p:spPr>
          <a:xfrm>
            <a:off x="0" y="4038600"/>
            <a:ext cx="2895600" cy="830997"/>
          </a:xfrm>
          <a:prstGeom prst="rect">
            <a:avLst/>
          </a:prstGeom>
          <a:noFill/>
        </p:spPr>
        <p:txBody>
          <a:bodyPr wrap="square" rtlCol="0">
            <a:spAutoFit/>
          </a:bodyPr>
          <a:lstStyle/>
          <a:p>
            <a:pPr algn="ctr"/>
            <a:r>
              <a:rPr lang="en-US" sz="4800" dirty="0" smtClean="0">
                <a:solidFill>
                  <a:schemeClr val="accent3">
                    <a:lumMod val="50000"/>
                  </a:schemeClr>
                </a:solidFill>
              </a:rPr>
              <a:t>Thank You</a:t>
            </a:r>
            <a:endParaRPr lang="en-US" sz="4800" dirty="0">
              <a:solidFill>
                <a:schemeClr val="accent3">
                  <a:lumMod val="50000"/>
                </a:schemeClr>
              </a:solidFill>
            </a:endParaRPr>
          </a:p>
        </p:txBody>
      </p:sp>
      <p:sp>
        <p:nvSpPr>
          <p:cNvPr id="6" name="Slide Number Placeholder 5"/>
          <p:cNvSpPr>
            <a:spLocks noGrp="1"/>
          </p:cNvSpPr>
          <p:nvPr>
            <p:ph type="sldNum" sz="quarter" idx="12"/>
          </p:nvPr>
        </p:nvSpPr>
        <p:spPr/>
        <p:txBody>
          <a:bodyPr/>
          <a:lstStyle/>
          <a:p>
            <a:fld id="{1667D000-7190-472B-9F69-CC9747B91275}" type="slidenum">
              <a:rPr lang="en-US" smtClean="0"/>
              <a:pPr/>
              <a:t>14</a:t>
            </a:fld>
            <a:endParaRPr lang="en-US"/>
          </a:p>
        </p:txBody>
      </p:sp>
      <p:pic>
        <p:nvPicPr>
          <p:cNvPr id="7" name="Picture 6" descr="Mowgli.jpg"/>
          <p:cNvPicPr>
            <a:picLocks noChangeAspect="1"/>
          </p:cNvPicPr>
          <p:nvPr/>
        </p:nvPicPr>
        <p:blipFill>
          <a:blip r:embed="rId2">
            <a:lum bright="10000" contrast="20000"/>
          </a:blip>
          <a:srcRect l="6667" r="15833"/>
          <a:stretch>
            <a:fillRect/>
          </a:stretch>
        </p:blipFill>
        <p:spPr>
          <a:xfrm>
            <a:off x="5638800" y="1681316"/>
            <a:ext cx="3352800" cy="2433484"/>
          </a:xfrm>
          <a:prstGeom prst="rect">
            <a:avLst/>
          </a:prstGeom>
        </p:spPr>
      </p:pic>
      <p:sp>
        <p:nvSpPr>
          <p:cNvPr id="8" name="Rectangle 7"/>
          <p:cNvSpPr/>
          <p:nvPr/>
        </p:nvSpPr>
        <p:spPr>
          <a:xfrm>
            <a:off x="152400" y="5257800"/>
            <a:ext cx="2133600" cy="1600438"/>
          </a:xfrm>
          <a:prstGeom prst="rect">
            <a:avLst/>
          </a:prstGeom>
        </p:spPr>
        <p:txBody>
          <a:bodyPr wrap="square">
            <a:spAutoFit/>
          </a:bodyPr>
          <a:lstStyle/>
          <a:p>
            <a:r>
              <a:rPr lang="en-US" sz="1400" dirty="0" smtClean="0">
                <a:solidFill>
                  <a:schemeClr val="tx1">
                    <a:lumMod val="65000"/>
                    <a:lumOff val="35000"/>
                  </a:schemeClr>
                </a:solidFill>
                <a:latin typeface="NanumGothic" pitchFamily="34" charset="-127"/>
                <a:ea typeface="NanumGothic" pitchFamily="34" charset="-127"/>
              </a:rPr>
              <a:t>Image credits:</a:t>
            </a:r>
          </a:p>
          <a:p>
            <a:r>
              <a:rPr lang="en-US" sz="1400" dirty="0" smtClean="0">
                <a:solidFill>
                  <a:schemeClr val="tx1">
                    <a:lumMod val="65000"/>
                    <a:lumOff val="35000"/>
                  </a:schemeClr>
                </a:solidFill>
                <a:latin typeface="NanumGothic" pitchFamily="34" charset="-127"/>
                <a:ea typeface="NanumGothic" pitchFamily="34" charset="-127"/>
              </a:rPr>
              <a:t>Freepik.com</a:t>
            </a:r>
          </a:p>
          <a:p>
            <a:r>
              <a:rPr lang="en-US" sz="1400" dirty="0" smtClean="0">
                <a:solidFill>
                  <a:schemeClr val="tx1">
                    <a:lumMod val="65000"/>
                    <a:lumOff val="35000"/>
                  </a:schemeClr>
                </a:solidFill>
                <a:latin typeface="NanumGothic" pitchFamily="34" charset="-127"/>
                <a:ea typeface="NanumGothic" pitchFamily="34" charset="-127"/>
              </a:rPr>
              <a:t>Storyofstuff.org</a:t>
            </a:r>
          </a:p>
          <a:p>
            <a:r>
              <a:rPr lang="en-US" sz="1400" dirty="0" smtClean="0">
                <a:solidFill>
                  <a:schemeClr val="tx1">
                    <a:lumMod val="65000"/>
                    <a:lumOff val="35000"/>
                  </a:schemeClr>
                </a:solidFill>
                <a:latin typeface="NanumGothic" pitchFamily="34" charset="-127"/>
                <a:ea typeface="NanumGothic" pitchFamily="34" charset="-127"/>
              </a:rPr>
              <a:t>Liekeland.nl</a:t>
            </a:r>
          </a:p>
          <a:p>
            <a:r>
              <a:rPr lang="en-US" sz="1400" dirty="0" smtClean="0">
                <a:solidFill>
                  <a:schemeClr val="tx1">
                    <a:lumMod val="65000"/>
                    <a:lumOff val="35000"/>
                  </a:schemeClr>
                </a:solidFill>
                <a:latin typeface="NanumGothic" pitchFamily="34" charset="-127"/>
                <a:ea typeface="NanumGothic" pitchFamily="34" charset="-127"/>
              </a:rPr>
              <a:t>Brainpickings.org</a:t>
            </a:r>
          </a:p>
          <a:p>
            <a:r>
              <a:rPr lang="en-US" sz="1400" dirty="0" err="1" smtClean="0">
                <a:solidFill>
                  <a:schemeClr val="tx1">
                    <a:lumMod val="65000"/>
                    <a:lumOff val="35000"/>
                  </a:schemeClr>
                </a:solidFill>
                <a:latin typeface="NanumGothic" pitchFamily="34" charset="-127"/>
                <a:ea typeface="NanumGothic" pitchFamily="34" charset="-127"/>
              </a:rPr>
              <a:t>Wikicommons</a:t>
            </a:r>
            <a:endParaRPr lang="en-US" sz="1400" dirty="0" smtClean="0">
              <a:solidFill>
                <a:schemeClr val="tx1">
                  <a:lumMod val="65000"/>
                  <a:lumOff val="35000"/>
                </a:schemeClr>
              </a:solidFill>
              <a:latin typeface="NanumGothic" pitchFamily="34" charset="-127"/>
              <a:ea typeface="NanumGothic" pitchFamily="34" charset="-127"/>
            </a:endParaRPr>
          </a:p>
          <a:p>
            <a:r>
              <a:rPr lang="en-US" sz="1400" dirty="0" smtClean="0">
                <a:solidFill>
                  <a:schemeClr val="tx1">
                    <a:lumMod val="65000"/>
                    <a:lumOff val="35000"/>
                  </a:schemeClr>
                </a:solidFill>
                <a:latin typeface="NanumGothic" pitchFamily="34" charset="-127"/>
                <a:ea typeface="NanumGothic" pitchFamily="34" charset="-127"/>
              </a:rPr>
              <a:t>UL group</a:t>
            </a:r>
            <a:endParaRPr lang="en-US" sz="1400" dirty="0">
              <a:latin typeface="NanumGothic" pitchFamily="34" charset="-127"/>
              <a:ea typeface="NanumGothic" pitchFamily="34" charset="-127"/>
            </a:endParaRPr>
          </a:p>
        </p:txBody>
      </p:sp>
      <p:pic>
        <p:nvPicPr>
          <p:cNvPr id="10" name="Picture 9" descr="IMG-20181026-WA0007.jpg"/>
          <p:cNvPicPr>
            <a:picLocks noChangeAspect="1"/>
          </p:cNvPicPr>
          <p:nvPr/>
        </p:nvPicPr>
        <p:blipFill>
          <a:blip r:embed="rId3">
            <a:lum bright="10000" contrast="10000"/>
          </a:blip>
          <a:srcRect l="4167" t="12222"/>
          <a:stretch>
            <a:fillRect/>
          </a:stretch>
        </p:blipFill>
        <p:spPr>
          <a:xfrm>
            <a:off x="5638800" y="4326172"/>
            <a:ext cx="3352800" cy="2303228"/>
          </a:xfrm>
          <a:prstGeom prst="rect">
            <a:avLst/>
          </a:prstGeom>
        </p:spPr>
      </p:pic>
      <p:pic>
        <p:nvPicPr>
          <p:cNvPr id="11" name="Picture 10" descr="dismantling jowar bed.jpg"/>
          <p:cNvPicPr>
            <a:picLocks noChangeAspect="1"/>
          </p:cNvPicPr>
          <p:nvPr/>
        </p:nvPicPr>
        <p:blipFill>
          <a:blip r:embed="rId4" cstate="print"/>
          <a:stretch>
            <a:fillRect/>
          </a:stretch>
        </p:blipFill>
        <p:spPr>
          <a:xfrm>
            <a:off x="2971800" y="4191000"/>
            <a:ext cx="2514600" cy="2514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9" name="Picture 8"/>
          <p:cNvPicPr/>
          <p:nvPr/>
        </p:nvPicPr>
        <p:blipFill>
          <a:blip r:embed="rId2">
            <a:lum bright="10000"/>
          </a:blip>
          <a:stretch/>
        </p:blipFill>
        <p:spPr>
          <a:xfrm rot="5400000">
            <a:off x="1524600" y="-761400"/>
            <a:ext cx="6095160" cy="9143280"/>
          </a:xfrm>
          <a:prstGeom prst="rect">
            <a:avLst/>
          </a:prstGeom>
          <a:ln w="9360">
            <a:noFill/>
          </a:ln>
        </p:spPr>
      </p:pic>
      <p:pic>
        <p:nvPicPr>
          <p:cNvPr id="100" name="Picture 2"/>
          <p:cNvPicPr/>
          <p:nvPr/>
        </p:nvPicPr>
        <p:blipFill>
          <a:blip r:embed="rId3"/>
          <a:stretch/>
        </p:blipFill>
        <p:spPr>
          <a:xfrm>
            <a:off x="3657600" y="1562040"/>
            <a:ext cx="1675800" cy="1256760"/>
          </a:xfrm>
          <a:prstGeom prst="rect">
            <a:avLst/>
          </a:prstGeom>
          <a:ln w="9360">
            <a:noFill/>
          </a:ln>
        </p:spPr>
      </p:pic>
      <p:pic>
        <p:nvPicPr>
          <p:cNvPr id="101" name="Picture 3"/>
          <p:cNvPicPr/>
          <p:nvPr/>
        </p:nvPicPr>
        <p:blipFill>
          <a:blip r:embed="rId4" cstate="print"/>
          <a:stretch/>
        </p:blipFill>
        <p:spPr>
          <a:xfrm>
            <a:off x="990720" y="2438280"/>
            <a:ext cx="1523160" cy="1142280"/>
          </a:xfrm>
          <a:prstGeom prst="rect">
            <a:avLst/>
          </a:prstGeom>
          <a:ln w="9360">
            <a:noFill/>
          </a:ln>
        </p:spPr>
      </p:pic>
      <p:sp>
        <p:nvSpPr>
          <p:cNvPr id="102" name="CustomShape 1"/>
          <p:cNvSpPr/>
          <p:nvPr/>
        </p:nvSpPr>
        <p:spPr>
          <a:xfrm>
            <a:off x="6504120" y="4648320"/>
            <a:ext cx="2334600" cy="1361520"/>
          </a:xfrm>
          <a:prstGeom prst="rect">
            <a:avLst/>
          </a:prstGeom>
          <a:noFill/>
          <a:ln w="9360">
            <a:noFill/>
          </a:ln>
        </p:spPr>
        <p:style>
          <a:lnRef idx="0">
            <a:scrgbClr r="0" g="0" b="0"/>
          </a:lnRef>
          <a:fillRef idx="0">
            <a:scrgbClr r="0" g="0" b="0"/>
          </a:fillRef>
          <a:effectRef idx="0">
            <a:scrgbClr r="0" g="0" b="0"/>
          </a:effectRef>
          <a:fontRef idx="minor"/>
        </p:style>
      </p:sp>
      <p:sp>
        <p:nvSpPr>
          <p:cNvPr id="103" name="CustomShape 2"/>
          <p:cNvSpPr/>
          <p:nvPr/>
        </p:nvSpPr>
        <p:spPr>
          <a:xfrm>
            <a:off x="6781680" y="2438280"/>
            <a:ext cx="1809000" cy="1011960"/>
          </a:xfrm>
          <a:prstGeom prst="rect">
            <a:avLst/>
          </a:prstGeom>
          <a:noFill/>
          <a:ln w="9360">
            <a:noFill/>
          </a:ln>
        </p:spPr>
        <p:style>
          <a:lnRef idx="0">
            <a:scrgbClr r="0" g="0" b="0"/>
          </a:lnRef>
          <a:fillRef idx="0">
            <a:scrgbClr r="0" g="0" b="0"/>
          </a:fillRef>
          <a:effectRef idx="0">
            <a:scrgbClr r="0" g="0" b="0"/>
          </a:effectRef>
          <a:fontRef idx="minor"/>
        </p:style>
      </p:sp>
      <p:pic>
        <p:nvPicPr>
          <p:cNvPr id="104" name="Picture 6"/>
          <p:cNvPicPr/>
          <p:nvPr/>
        </p:nvPicPr>
        <p:blipFill>
          <a:blip r:embed="rId5">
            <a:lum contrast="10000"/>
          </a:blip>
          <a:stretch/>
        </p:blipFill>
        <p:spPr>
          <a:xfrm>
            <a:off x="609480" y="4952880"/>
            <a:ext cx="1842480" cy="1178640"/>
          </a:xfrm>
          <a:prstGeom prst="rect">
            <a:avLst/>
          </a:prstGeom>
          <a:ln w="9360">
            <a:noFill/>
          </a:ln>
        </p:spPr>
      </p:pic>
      <p:sp>
        <p:nvSpPr>
          <p:cNvPr id="105" name="CustomShape 3"/>
          <p:cNvSpPr/>
          <p:nvPr/>
        </p:nvSpPr>
        <p:spPr>
          <a:xfrm>
            <a:off x="457200" y="4495680"/>
            <a:ext cx="2056680" cy="38016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N" sz="1800" b="0" strike="noStrike" spc="-1">
                <a:solidFill>
                  <a:srgbClr val="000000"/>
                </a:solidFill>
                <a:uFill>
                  <a:solidFill>
                    <a:srgbClr val="FFFFFF"/>
                  </a:solidFill>
                </a:uFill>
                <a:latin typeface="Calibri"/>
                <a:ea typeface="DejaVu Sans"/>
              </a:rPr>
              <a:t>Health of livestock</a:t>
            </a:r>
            <a:endParaRPr lang="en-IN" sz="1800" b="0" strike="noStrike" spc="-1">
              <a:solidFill>
                <a:srgbClr val="000000"/>
              </a:solidFill>
              <a:uFill>
                <a:solidFill>
                  <a:srgbClr val="FFFFFF"/>
                </a:solidFill>
              </a:uFill>
              <a:latin typeface="Arial"/>
            </a:endParaRPr>
          </a:p>
        </p:txBody>
      </p:sp>
      <p:sp>
        <p:nvSpPr>
          <p:cNvPr id="106" name="CustomShape 4"/>
          <p:cNvSpPr/>
          <p:nvPr/>
        </p:nvSpPr>
        <p:spPr>
          <a:xfrm>
            <a:off x="609480" y="1981080"/>
            <a:ext cx="2056680" cy="38016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N" sz="1800" b="0" strike="noStrike" spc="-1">
                <a:solidFill>
                  <a:srgbClr val="000000"/>
                </a:solidFill>
                <a:uFill>
                  <a:solidFill>
                    <a:srgbClr val="FFFFFF"/>
                  </a:solidFill>
                </a:uFill>
                <a:latin typeface="Calibri"/>
                <a:ea typeface="DejaVu Sans"/>
              </a:rPr>
              <a:t>Micro-organisms</a:t>
            </a:r>
            <a:endParaRPr lang="en-IN" sz="1800" b="0" strike="noStrike" spc="-1">
              <a:solidFill>
                <a:srgbClr val="000000"/>
              </a:solidFill>
              <a:uFill>
                <a:solidFill>
                  <a:srgbClr val="FFFFFF"/>
                </a:solidFill>
              </a:uFill>
              <a:latin typeface="Arial"/>
            </a:endParaRPr>
          </a:p>
        </p:txBody>
      </p:sp>
      <p:sp>
        <p:nvSpPr>
          <p:cNvPr id="107" name="CustomShape 5"/>
          <p:cNvSpPr/>
          <p:nvPr/>
        </p:nvSpPr>
        <p:spPr>
          <a:xfrm>
            <a:off x="3124080" y="1104840"/>
            <a:ext cx="2590200" cy="38016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N" sz="1800" b="0" strike="noStrike" spc="-1">
                <a:solidFill>
                  <a:srgbClr val="000000"/>
                </a:solidFill>
                <a:uFill>
                  <a:solidFill>
                    <a:srgbClr val="FFFFFF"/>
                  </a:solidFill>
                </a:uFill>
                <a:latin typeface="Calibri"/>
                <a:ea typeface="DejaVu Sans"/>
              </a:rPr>
              <a:t>Carbon sequestration</a:t>
            </a:r>
            <a:endParaRPr lang="en-IN" sz="1800" b="0" strike="noStrike" spc="-1">
              <a:solidFill>
                <a:srgbClr val="000000"/>
              </a:solidFill>
              <a:uFill>
                <a:solidFill>
                  <a:srgbClr val="FFFFFF"/>
                </a:solidFill>
              </a:uFill>
              <a:latin typeface="Arial"/>
            </a:endParaRPr>
          </a:p>
        </p:txBody>
      </p:sp>
      <p:sp>
        <p:nvSpPr>
          <p:cNvPr id="108" name="CustomShape 6"/>
          <p:cNvSpPr/>
          <p:nvPr/>
        </p:nvSpPr>
        <p:spPr>
          <a:xfrm>
            <a:off x="6629400" y="1981080"/>
            <a:ext cx="2056680" cy="38016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N" sz="1800" b="0" strike="noStrike" spc="-1">
                <a:solidFill>
                  <a:srgbClr val="000000"/>
                </a:solidFill>
                <a:uFill>
                  <a:solidFill>
                    <a:srgbClr val="FFFFFF"/>
                  </a:solidFill>
                </a:uFill>
                <a:latin typeface="Calibri"/>
                <a:ea typeface="DejaVu Sans"/>
              </a:rPr>
              <a:t>Nitrogen fixation</a:t>
            </a:r>
            <a:endParaRPr lang="en-IN" sz="1800" b="0" strike="noStrike" spc="-1">
              <a:solidFill>
                <a:srgbClr val="000000"/>
              </a:solidFill>
              <a:uFill>
                <a:solidFill>
                  <a:srgbClr val="FFFFFF"/>
                </a:solidFill>
              </a:uFill>
              <a:latin typeface="Arial"/>
            </a:endParaRPr>
          </a:p>
        </p:txBody>
      </p:sp>
      <p:sp>
        <p:nvSpPr>
          <p:cNvPr id="109" name="CustomShape 7"/>
          <p:cNvSpPr/>
          <p:nvPr/>
        </p:nvSpPr>
        <p:spPr>
          <a:xfrm>
            <a:off x="6629400" y="4191120"/>
            <a:ext cx="2056680" cy="38016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N" sz="1800" b="0" strike="noStrike" spc="-1">
                <a:solidFill>
                  <a:srgbClr val="000000"/>
                </a:solidFill>
                <a:uFill>
                  <a:solidFill>
                    <a:srgbClr val="FFFFFF"/>
                  </a:solidFill>
                </a:uFill>
                <a:latin typeface="Calibri"/>
                <a:ea typeface="DejaVu Sans"/>
              </a:rPr>
              <a:t>Soil biodiversity</a:t>
            </a:r>
            <a:endParaRPr lang="en-IN" sz="1800" b="0" strike="noStrike" spc="-1">
              <a:solidFill>
                <a:srgbClr val="000000"/>
              </a:solidFill>
              <a:uFill>
                <a:solidFill>
                  <a:srgbClr val="FFFFFF"/>
                </a:solidFill>
              </a:uFill>
              <a:latin typeface="Arial"/>
            </a:endParaRPr>
          </a:p>
        </p:txBody>
      </p:sp>
      <p:pic>
        <p:nvPicPr>
          <p:cNvPr id="110" name="Picture 7"/>
          <p:cNvPicPr/>
          <p:nvPr/>
        </p:nvPicPr>
        <p:blipFill>
          <a:blip r:embed="rId6"/>
          <a:srcRect r="32835"/>
          <a:stretch/>
        </p:blipFill>
        <p:spPr>
          <a:xfrm>
            <a:off x="3581280" y="5000760"/>
            <a:ext cx="2085120" cy="1475640"/>
          </a:xfrm>
          <a:prstGeom prst="rect">
            <a:avLst/>
          </a:prstGeom>
          <a:ln w="9360">
            <a:noFill/>
          </a:ln>
        </p:spPr>
      </p:pic>
      <p:sp>
        <p:nvSpPr>
          <p:cNvPr id="111" name="CustomShape 8"/>
          <p:cNvSpPr/>
          <p:nvPr/>
        </p:nvSpPr>
        <p:spPr>
          <a:xfrm>
            <a:off x="3581280" y="4572000"/>
            <a:ext cx="2056680" cy="38016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N" sz="1800" b="0" strike="noStrike" spc="-1">
                <a:solidFill>
                  <a:srgbClr val="000000"/>
                </a:solidFill>
                <a:uFill>
                  <a:solidFill>
                    <a:srgbClr val="FFFFFF"/>
                  </a:solidFill>
                </a:uFill>
                <a:latin typeface="Calibri"/>
                <a:ea typeface="DejaVu Sans"/>
              </a:rPr>
              <a:t>Plant biodiversity</a:t>
            </a:r>
            <a:endParaRPr lang="en-IN" sz="1800" b="0" strike="noStrike" spc="-1">
              <a:solidFill>
                <a:srgbClr val="000000"/>
              </a:solidFill>
              <a:uFill>
                <a:solidFill>
                  <a:srgbClr val="FFFFFF"/>
                </a:solidFill>
              </a:uFill>
              <a:latin typeface="Arial"/>
            </a:endParaRPr>
          </a:p>
        </p:txBody>
      </p:sp>
      <p:sp>
        <p:nvSpPr>
          <p:cNvPr id="112" name="CustomShape 9"/>
          <p:cNvSpPr/>
          <p:nvPr/>
        </p:nvSpPr>
        <p:spPr>
          <a:xfrm>
            <a:off x="0" y="0"/>
            <a:ext cx="9143280" cy="761400"/>
          </a:xfrm>
          <a:prstGeom prst="rect">
            <a:avLst/>
          </a:prstGeom>
          <a:solidFill>
            <a:schemeClr val="accent4">
              <a:lumMod val="75000"/>
            </a:schemeClr>
          </a:solidFill>
          <a:ln>
            <a:solidFill>
              <a:schemeClr val="accent4">
                <a:lumMod val="75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N" sz="3400" b="0" strike="noStrike" spc="-1" dirty="0" smtClean="0">
                <a:solidFill>
                  <a:schemeClr val="bg1"/>
                </a:solidFill>
                <a:uFill>
                  <a:solidFill>
                    <a:srgbClr val="FFFFFF"/>
                  </a:solidFill>
                </a:uFill>
                <a:latin typeface="NanumGothic" pitchFamily="34" charset="-127"/>
                <a:ea typeface="NanumGothic" pitchFamily="34" charset="-127"/>
              </a:rPr>
              <a:t>Practices and Key E</a:t>
            </a:r>
            <a:r>
              <a:rPr lang="en-IN" sz="3400" spc="-1" dirty="0" smtClean="0">
                <a:solidFill>
                  <a:schemeClr val="bg1"/>
                </a:solidFill>
                <a:uFill>
                  <a:solidFill>
                    <a:srgbClr val="FFFFFF"/>
                  </a:solidFill>
                </a:uFill>
                <a:latin typeface="NanumGothic" pitchFamily="34" charset="-127"/>
                <a:ea typeface="NanumGothic" pitchFamily="34" charset="-127"/>
              </a:rPr>
              <a:t>lements</a:t>
            </a:r>
            <a:r>
              <a:rPr lang="en-IN" spc="-1" dirty="0" smtClean="0">
                <a:solidFill>
                  <a:schemeClr val="bg1"/>
                </a:solidFill>
                <a:uFill>
                  <a:solidFill>
                    <a:srgbClr val="FFFFFF"/>
                  </a:solidFill>
                </a:uFill>
                <a:latin typeface="NanumGothic" pitchFamily="34" charset="-127"/>
                <a:ea typeface="NanumGothic" pitchFamily="34" charset="-127"/>
              </a:rPr>
              <a:t> </a:t>
            </a:r>
            <a:endParaRPr lang="en-IN" sz="1800" b="0" strike="noStrike" spc="-1" dirty="0">
              <a:solidFill>
                <a:schemeClr val="bg1"/>
              </a:solidFill>
              <a:uFill>
                <a:solidFill>
                  <a:srgbClr val="FFFFFF"/>
                </a:solidFill>
              </a:uFill>
              <a:latin typeface="NanumGothic" pitchFamily="34" charset="-127"/>
              <a:ea typeface="NanumGothic" pitchFamily="34" charset="-127"/>
            </a:endParaRPr>
          </a:p>
        </p:txBody>
      </p:sp>
      <p:sp>
        <p:nvSpPr>
          <p:cNvPr id="113" name="CustomShape 10"/>
          <p:cNvSpPr/>
          <p:nvPr/>
        </p:nvSpPr>
        <p:spPr>
          <a:xfrm>
            <a:off x="3810720" y="3124200"/>
            <a:ext cx="2513880" cy="990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2800" b="1" strike="noStrike" spc="-1" dirty="0" smtClean="0">
                <a:solidFill>
                  <a:srgbClr val="000000"/>
                </a:solidFill>
                <a:uFill>
                  <a:solidFill>
                    <a:srgbClr val="FFFFFF"/>
                  </a:solidFill>
                </a:uFill>
                <a:latin typeface="Calibri"/>
                <a:ea typeface="DejaVu Sans"/>
              </a:rPr>
              <a:t>Making </a:t>
            </a:r>
          </a:p>
          <a:p>
            <a:pPr algn="ctr">
              <a:lnSpc>
                <a:spcPct val="100000"/>
              </a:lnSpc>
            </a:pPr>
            <a:r>
              <a:rPr lang="en-IN" sz="2800" b="1" i="1" strike="noStrike" spc="-1" dirty="0" err="1" smtClean="0">
                <a:solidFill>
                  <a:srgbClr val="000000"/>
                </a:solidFill>
                <a:uFill>
                  <a:solidFill>
                    <a:srgbClr val="FFFFFF"/>
                  </a:solidFill>
                </a:uFill>
                <a:latin typeface="Calibri"/>
                <a:ea typeface="DejaVu Sans"/>
              </a:rPr>
              <a:t>Amrut</a:t>
            </a:r>
            <a:r>
              <a:rPr lang="en-IN" sz="2800" b="1" i="1" strike="noStrike" spc="-1" dirty="0" smtClean="0">
                <a:solidFill>
                  <a:srgbClr val="000000"/>
                </a:solidFill>
                <a:uFill>
                  <a:solidFill>
                    <a:srgbClr val="FFFFFF"/>
                  </a:solidFill>
                </a:uFill>
                <a:latin typeface="Calibri"/>
                <a:ea typeface="DejaVu Sans"/>
              </a:rPr>
              <a:t> </a:t>
            </a:r>
            <a:r>
              <a:rPr lang="en-IN" sz="2800" b="1" i="1" strike="noStrike" spc="-1" dirty="0" err="1">
                <a:solidFill>
                  <a:srgbClr val="000000"/>
                </a:solidFill>
                <a:uFill>
                  <a:solidFill>
                    <a:srgbClr val="FFFFFF"/>
                  </a:solidFill>
                </a:uFill>
                <a:latin typeface="Calibri"/>
                <a:ea typeface="DejaVu Sans"/>
              </a:rPr>
              <a:t>Mitti</a:t>
            </a:r>
            <a:endParaRPr lang="en-IN" sz="1800" b="0" i="1" strike="noStrike" spc="-1" dirty="0">
              <a:solidFill>
                <a:srgbClr val="000000"/>
              </a:solidFill>
              <a:uFill>
                <a:solidFill>
                  <a:srgbClr val="FFFFFF"/>
                </a:solidFill>
              </a:uFill>
              <a:latin typeface="Arial"/>
            </a:endParaRPr>
          </a:p>
        </p:txBody>
      </p:sp>
      <p:sp>
        <p:nvSpPr>
          <p:cNvPr id="114" name="CustomShape 11"/>
          <p:cNvSpPr/>
          <p:nvPr/>
        </p:nvSpPr>
        <p:spPr>
          <a:xfrm>
            <a:off x="6553080" y="635652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3C7DD3B-F6A6-4422-9170-B486311361A8}" type="slidenum">
              <a:rPr lang="en-IN" sz="1200" b="0" strike="noStrike" spc="-1">
                <a:solidFill>
                  <a:srgbClr val="8B8B8B"/>
                </a:solidFill>
                <a:uFill>
                  <a:solidFill>
                    <a:srgbClr val="FFFFFF"/>
                  </a:solidFill>
                </a:uFill>
                <a:latin typeface="Calibri"/>
              </a:rPr>
              <a:pPr algn="r">
                <a:lnSpc>
                  <a:spcPct val="100000"/>
                </a:lnSpc>
              </a:pPr>
              <a:t>15</a:t>
            </a:fld>
            <a:endParaRPr lang="en-IN" sz="1800" b="0" strike="noStrike" spc="-1">
              <a:solidFill>
                <a:srgbClr val="000000"/>
              </a:solidFill>
              <a:uFill>
                <a:solidFill>
                  <a:srgbClr val="FFFFFF"/>
                </a:solidFill>
              </a:uFill>
              <a:latin typeface="Arial"/>
            </a:endParaRPr>
          </a:p>
        </p:txBody>
      </p:sp>
      <p:pic>
        <p:nvPicPr>
          <p:cNvPr id="115" name="Picture 4"/>
          <p:cNvPicPr/>
          <p:nvPr/>
        </p:nvPicPr>
        <p:blipFill>
          <a:blip r:embed="rId7"/>
          <a:stretch/>
        </p:blipFill>
        <p:spPr>
          <a:xfrm>
            <a:off x="6504120" y="4648320"/>
            <a:ext cx="2334600" cy="1361520"/>
          </a:xfrm>
          <a:prstGeom prst="rect">
            <a:avLst/>
          </a:prstGeom>
          <a:ln w="9360">
            <a:noFill/>
          </a:ln>
        </p:spPr>
      </p:pic>
      <p:pic>
        <p:nvPicPr>
          <p:cNvPr id="116" name="Picture 5"/>
          <p:cNvPicPr/>
          <p:nvPr/>
        </p:nvPicPr>
        <p:blipFill>
          <a:blip r:embed="rId8"/>
          <a:stretch/>
        </p:blipFill>
        <p:spPr>
          <a:xfrm>
            <a:off x="6781680" y="2438280"/>
            <a:ext cx="1809000" cy="1011960"/>
          </a:xfrm>
          <a:prstGeom prst="rect">
            <a:avLst/>
          </a:prstGeom>
          <a:ln w="9360">
            <a:noFill/>
          </a:ln>
        </p:spPr>
      </p:pic>
      <p:sp>
        <p:nvSpPr>
          <p:cNvPr id="117" name="Line 12"/>
          <p:cNvSpPr/>
          <p:nvPr/>
        </p:nvSpPr>
        <p:spPr>
          <a:xfrm flipV="1">
            <a:off x="533160" y="3200400"/>
            <a:ext cx="457200" cy="1295280"/>
          </a:xfrm>
          <a:prstGeom prst="line">
            <a:avLst/>
          </a:prstGeom>
          <a:ln>
            <a:solidFill>
              <a:schemeClr val="tx1">
                <a:lumMod val="50000"/>
                <a:lumOff val="50000"/>
              </a:schemeClr>
            </a:solidFill>
            <a:custDash>
              <a:ds d="300000" sp="100000"/>
            </a:custDash>
            <a:round/>
          </a:ln>
        </p:spPr>
        <p:style>
          <a:lnRef idx="3">
            <a:schemeClr val="dk1"/>
          </a:lnRef>
          <a:fillRef idx="0">
            <a:schemeClr val="dk1"/>
          </a:fillRef>
          <a:effectRef idx="2">
            <a:schemeClr val="dk1"/>
          </a:effectRef>
          <a:fontRef idx="minor"/>
        </p:style>
      </p:sp>
      <p:sp>
        <p:nvSpPr>
          <p:cNvPr id="118" name="Line 13"/>
          <p:cNvSpPr/>
          <p:nvPr/>
        </p:nvSpPr>
        <p:spPr>
          <a:xfrm flipH="1" flipV="1">
            <a:off x="2514600" y="3047760"/>
            <a:ext cx="3962160" cy="1828800"/>
          </a:xfrm>
          <a:prstGeom prst="line">
            <a:avLst/>
          </a:prstGeom>
          <a:ln>
            <a:solidFill>
              <a:schemeClr val="tx1">
                <a:lumMod val="50000"/>
                <a:lumOff val="50000"/>
              </a:schemeClr>
            </a:solidFill>
            <a:custDash>
              <a:ds d="300000" sp="100000"/>
            </a:custDash>
            <a:round/>
          </a:ln>
        </p:spPr>
        <p:style>
          <a:lnRef idx="3">
            <a:schemeClr val="dk1"/>
          </a:lnRef>
          <a:fillRef idx="0">
            <a:schemeClr val="dk1"/>
          </a:fillRef>
          <a:effectRef idx="2">
            <a:schemeClr val="dk1"/>
          </a:effectRef>
          <a:fontRef idx="minor"/>
        </p:style>
      </p:sp>
      <p:sp>
        <p:nvSpPr>
          <p:cNvPr id="119" name="Line 14"/>
          <p:cNvSpPr/>
          <p:nvPr/>
        </p:nvSpPr>
        <p:spPr>
          <a:xfrm flipH="1" flipV="1">
            <a:off x="5715000" y="1218960"/>
            <a:ext cx="1447560" cy="754200"/>
          </a:xfrm>
          <a:prstGeom prst="line">
            <a:avLst/>
          </a:prstGeom>
          <a:ln>
            <a:solidFill>
              <a:schemeClr val="tx1">
                <a:lumMod val="50000"/>
                <a:lumOff val="50000"/>
              </a:schemeClr>
            </a:solidFill>
            <a:custDash>
              <a:ds d="300000" sp="100000"/>
            </a:custDash>
            <a:round/>
          </a:ln>
        </p:spPr>
        <p:style>
          <a:lnRef idx="3">
            <a:schemeClr val="dk1"/>
          </a:lnRef>
          <a:fillRef idx="0">
            <a:schemeClr val="dk1"/>
          </a:fillRef>
          <a:effectRef idx="2">
            <a:schemeClr val="dk1"/>
          </a:effectRef>
          <a:fontRef idx="minor"/>
        </p:style>
      </p:sp>
      <p:sp>
        <p:nvSpPr>
          <p:cNvPr id="120" name="Line 15"/>
          <p:cNvSpPr/>
          <p:nvPr/>
        </p:nvSpPr>
        <p:spPr>
          <a:xfrm flipV="1">
            <a:off x="5616000" y="2908800"/>
            <a:ext cx="1219320" cy="1627200"/>
          </a:xfrm>
          <a:prstGeom prst="line">
            <a:avLst/>
          </a:prstGeom>
          <a:ln>
            <a:solidFill>
              <a:schemeClr val="tx1">
                <a:lumMod val="50000"/>
                <a:lumOff val="50000"/>
              </a:schemeClr>
            </a:solidFill>
            <a:custDash>
              <a:ds d="300000" sp="100000"/>
            </a:custDash>
            <a:round/>
          </a:ln>
        </p:spPr>
        <p:style>
          <a:lnRef idx="3">
            <a:schemeClr val="dk1"/>
          </a:lnRef>
          <a:fillRef idx="0">
            <a:schemeClr val="dk1"/>
          </a:fillRef>
          <a:effectRef idx="2">
            <a:schemeClr val="dk1"/>
          </a:effectRef>
          <a:fontRef idx="minor"/>
        </p:style>
      </p:sp>
      <p:sp>
        <p:nvSpPr>
          <p:cNvPr id="121" name="Line 16"/>
          <p:cNvSpPr/>
          <p:nvPr/>
        </p:nvSpPr>
        <p:spPr>
          <a:xfrm flipV="1">
            <a:off x="1981080" y="1143000"/>
            <a:ext cx="1143000" cy="819000"/>
          </a:xfrm>
          <a:prstGeom prst="line">
            <a:avLst/>
          </a:prstGeom>
          <a:ln>
            <a:solidFill>
              <a:schemeClr val="tx1">
                <a:lumMod val="50000"/>
                <a:lumOff val="50000"/>
              </a:schemeClr>
            </a:solidFill>
            <a:custDash>
              <a:ds d="300000" sp="100000"/>
            </a:custDash>
            <a:round/>
          </a:ln>
        </p:spPr>
        <p:style>
          <a:lnRef idx="3">
            <a:schemeClr val="dk1"/>
          </a:lnRef>
          <a:fillRef idx="0">
            <a:schemeClr val="dk1"/>
          </a:fillRef>
          <a:effectRef idx="2">
            <a:schemeClr val="dk1"/>
          </a:effectRef>
          <a:fontRef idx="minor"/>
        </p:style>
      </p:sp>
      <p:sp>
        <p:nvSpPr>
          <p:cNvPr id="122" name="Line 17"/>
          <p:cNvSpPr/>
          <p:nvPr/>
        </p:nvSpPr>
        <p:spPr>
          <a:xfrm>
            <a:off x="2590560" y="3124080"/>
            <a:ext cx="1295640" cy="1447920"/>
          </a:xfrm>
          <a:prstGeom prst="line">
            <a:avLst/>
          </a:prstGeom>
          <a:ln>
            <a:solidFill>
              <a:schemeClr val="tx1">
                <a:lumMod val="50000"/>
                <a:lumOff val="50000"/>
              </a:schemeClr>
            </a:solidFill>
            <a:custDash>
              <a:ds d="300000" sp="100000"/>
            </a:custDash>
            <a:round/>
          </a:ln>
        </p:spPr>
        <p:style>
          <a:lnRef idx="3">
            <a:schemeClr val="dk1"/>
          </a:lnRef>
          <a:fillRef idx="0">
            <a:schemeClr val="dk1"/>
          </a:fillRef>
          <a:effectRef idx="2">
            <a:schemeClr val="dk1"/>
          </a:effectRef>
          <a:fontRef idx="minor"/>
        </p:style>
      </p:sp>
      <p:sp>
        <p:nvSpPr>
          <p:cNvPr id="123" name="Line 18"/>
          <p:cNvSpPr/>
          <p:nvPr/>
        </p:nvSpPr>
        <p:spPr>
          <a:xfrm flipV="1">
            <a:off x="5562360" y="4267080"/>
            <a:ext cx="1067040" cy="304920"/>
          </a:xfrm>
          <a:prstGeom prst="line">
            <a:avLst/>
          </a:prstGeom>
          <a:ln>
            <a:solidFill>
              <a:schemeClr val="tx1">
                <a:lumMod val="50000"/>
                <a:lumOff val="50000"/>
              </a:schemeClr>
            </a:solidFill>
            <a:custDash>
              <a:ds d="300000" sp="100000"/>
            </a:custDash>
            <a:round/>
          </a:ln>
        </p:spPr>
        <p:style>
          <a:lnRef idx="3">
            <a:schemeClr val="dk1"/>
          </a:lnRef>
          <a:fillRef idx="0">
            <a:schemeClr val="dk1"/>
          </a:fillRef>
          <a:effectRef idx="2">
            <a:schemeClr val="dk1"/>
          </a:effectRef>
          <a:fontRef idx="minor"/>
        </p:style>
      </p:sp>
      <p:sp>
        <p:nvSpPr>
          <p:cNvPr id="124" name="Line 19"/>
          <p:cNvSpPr/>
          <p:nvPr/>
        </p:nvSpPr>
        <p:spPr>
          <a:xfrm flipV="1">
            <a:off x="6629400" y="2971800"/>
            <a:ext cx="153720" cy="1218960"/>
          </a:xfrm>
          <a:prstGeom prst="line">
            <a:avLst/>
          </a:prstGeom>
          <a:ln>
            <a:solidFill>
              <a:schemeClr val="tx1">
                <a:lumMod val="50000"/>
                <a:lumOff val="50000"/>
              </a:schemeClr>
            </a:solidFill>
            <a:custDash>
              <a:ds d="300000" sp="100000"/>
            </a:custDash>
            <a:round/>
          </a:ln>
        </p:spPr>
        <p:style>
          <a:lnRef idx="3">
            <a:schemeClr val="dk1"/>
          </a:lnRef>
          <a:fillRef idx="0">
            <a:schemeClr val="dk1"/>
          </a:fillRef>
          <a:effectRef idx="2">
            <a:schemeClr val="dk1"/>
          </a:effectRef>
          <a:fontRef idx="minor"/>
        </p:style>
      </p:sp>
      <p:sp>
        <p:nvSpPr>
          <p:cNvPr id="125" name="Line 20"/>
          <p:cNvSpPr/>
          <p:nvPr/>
        </p:nvSpPr>
        <p:spPr>
          <a:xfrm>
            <a:off x="2514600" y="4686120"/>
            <a:ext cx="1066680" cy="76320"/>
          </a:xfrm>
          <a:prstGeom prst="line">
            <a:avLst/>
          </a:prstGeom>
          <a:ln>
            <a:solidFill>
              <a:schemeClr val="tx1">
                <a:lumMod val="50000"/>
                <a:lumOff val="50000"/>
              </a:schemeClr>
            </a:solidFill>
            <a:custDash>
              <a:ds d="300000" sp="100000"/>
            </a:custDash>
            <a:round/>
          </a:ln>
        </p:spPr>
        <p:style>
          <a:lnRef idx="3">
            <a:schemeClr val="dk1"/>
          </a:lnRef>
          <a:fillRef idx="0">
            <a:schemeClr val="dk1"/>
          </a:fillRef>
          <a:effectRef idx="2">
            <a:schemeClr val="dk1"/>
          </a:effectRef>
          <a:fontRef idx="minor"/>
        </p:style>
      </p:sp>
      <p:sp>
        <p:nvSpPr>
          <p:cNvPr id="126" name="CustomShape 21"/>
          <p:cNvSpPr/>
          <p:nvPr/>
        </p:nvSpPr>
        <p:spPr>
          <a:xfrm>
            <a:off x="914400" y="3581280"/>
            <a:ext cx="175176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uFill>
                  <a:solidFill>
                    <a:srgbClr val="FFFFFF"/>
                  </a:solidFill>
                </a:uFill>
                <a:latin typeface="Calibri"/>
                <a:ea typeface="DejaVu Sans"/>
              </a:rPr>
              <a:t>Cow dung slurry</a:t>
            </a:r>
            <a:endParaRPr lang="en-IN" sz="1800" b="0" strike="noStrike" spc="-1">
              <a:solidFill>
                <a:srgbClr val="000000"/>
              </a:solidFill>
              <a:uFill>
                <a:solidFill>
                  <a:srgbClr val="FFFFFF"/>
                </a:solidFill>
              </a:uFill>
              <a:latin typeface="Arial"/>
            </a:endParaRPr>
          </a:p>
        </p:txBody>
      </p:sp>
      <p:sp>
        <p:nvSpPr>
          <p:cNvPr id="127" name="CustomShape 22"/>
          <p:cNvSpPr/>
          <p:nvPr/>
        </p:nvSpPr>
        <p:spPr>
          <a:xfrm>
            <a:off x="685800" y="6172200"/>
            <a:ext cx="17517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0" strike="noStrike" spc="-1">
                <a:solidFill>
                  <a:srgbClr val="000000"/>
                </a:solidFill>
                <a:uFill>
                  <a:solidFill>
                    <a:srgbClr val="FFFFFF"/>
                  </a:solidFill>
                </a:uFill>
                <a:latin typeface="Calibri"/>
                <a:ea typeface="DejaVu Sans"/>
              </a:rPr>
              <a:t>Cattle </a:t>
            </a:r>
            <a:endParaRPr lang="en-IN" sz="1800" b="0" strike="noStrike" spc="-1">
              <a:solidFill>
                <a:srgbClr val="000000"/>
              </a:solidFill>
              <a:uFill>
                <a:solidFill>
                  <a:srgbClr val="FFFFFF"/>
                </a:solidFill>
              </a:uFill>
              <a:latin typeface="Arial"/>
            </a:endParaRPr>
          </a:p>
        </p:txBody>
      </p:sp>
      <p:sp>
        <p:nvSpPr>
          <p:cNvPr id="128" name="CustomShape 23"/>
          <p:cNvSpPr/>
          <p:nvPr/>
        </p:nvSpPr>
        <p:spPr>
          <a:xfrm>
            <a:off x="3657600" y="2819520"/>
            <a:ext cx="17517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0" strike="noStrike" spc="-1">
                <a:solidFill>
                  <a:srgbClr val="000000"/>
                </a:solidFill>
                <a:uFill>
                  <a:solidFill>
                    <a:srgbClr val="FFFFFF"/>
                  </a:solidFill>
                </a:uFill>
                <a:latin typeface="Calibri"/>
                <a:ea typeface="DejaVu Sans"/>
              </a:rPr>
              <a:t>Compost</a:t>
            </a:r>
            <a:endParaRPr lang="en-IN" sz="1800" b="0" strike="noStrike" spc="-1">
              <a:solidFill>
                <a:srgbClr val="000000"/>
              </a:solidFill>
              <a:uFill>
                <a:solidFill>
                  <a:srgbClr val="FFFFFF"/>
                </a:solidFill>
              </a:uFill>
              <a:latin typeface="Arial"/>
            </a:endParaRPr>
          </a:p>
        </p:txBody>
      </p:sp>
      <p:sp>
        <p:nvSpPr>
          <p:cNvPr id="129" name="CustomShape 24"/>
          <p:cNvSpPr/>
          <p:nvPr/>
        </p:nvSpPr>
        <p:spPr>
          <a:xfrm>
            <a:off x="6781680" y="3429000"/>
            <a:ext cx="190440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0" strike="noStrike" spc="-1">
                <a:solidFill>
                  <a:srgbClr val="000000"/>
                </a:solidFill>
                <a:uFill>
                  <a:solidFill>
                    <a:srgbClr val="FFFFFF"/>
                  </a:solidFill>
                </a:uFill>
                <a:latin typeface="Calibri"/>
                <a:ea typeface="DejaVu Sans"/>
              </a:rPr>
              <a:t>Leguminous crops</a:t>
            </a:r>
            <a:endParaRPr lang="en-IN" sz="1800" b="0" strike="noStrike" spc="-1">
              <a:solidFill>
                <a:srgbClr val="000000"/>
              </a:solidFill>
              <a:uFill>
                <a:solidFill>
                  <a:srgbClr val="FFFFFF"/>
                </a:solidFill>
              </a:uFill>
              <a:latin typeface="Arial"/>
            </a:endParaRPr>
          </a:p>
        </p:txBody>
      </p:sp>
      <p:sp>
        <p:nvSpPr>
          <p:cNvPr id="130" name="CustomShape 25"/>
          <p:cNvSpPr/>
          <p:nvPr/>
        </p:nvSpPr>
        <p:spPr>
          <a:xfrm>
            <a:off x="6477120" y="6019920"/>
            <a:ext cx="251388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uFill>
                  <a:solidFill>
                    <a:srgbClr val="FFFFFF"/>
                  </a:solidFill>
                </a:uFill>
                <a:latin typeface="Calibri"/>
                <a:ea typeface="DejaVu Sans"/>
              </a:rPr>
              <a:t>Critters and earthworms</a:t>
            </a:r>
            <a:endParaRPr lang="en-IN" sz="1800" b="0" strike="noStrike" spc="-1">
              <a:solidFill>
                <a:srgbClr val="000000"/>
              </a:solidFill>
              <a:uFill>
                <a:solidFill>
                  <a:srgbClr val="FFFFFF"/>
                </a:solidFill>
              </a:uFill>
              <a:latin typeface="Arial"/>
            </a:endParaRPr>
          </a:p>
        </p:txBody>
      </p:sp>
      <p:sp>
        <p:nvSpPr>
          <p:cNvPr id="131" name="CustomShape 26"/>
          <p:cNvSpPr/>
          <p:nvPr/>
        </p:nvSpPr>
        <p:spPr>
          <a:xfrm>
            <a:off x="3733920" y="6488640"/>
            <a:ext cx="17517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0" strike="noStrike" spc="-1">
                <a:solidFill>
                  <a:srgbClr val="000000"/>
                </a:solidFill>
                <a:uFill>
                  <a:solidFill>
                    <a:srgbClr val="FFFFFF"/>
                  </a:solidFill>
                </a:uFill>
                <a:latin typeface="Calibri"/>
                <a:ea typeface="DejaVu Sans"/>
              </a:rPr>
              <a:t>Mixed crops</a:t>
            </a:r>
            <a:endParaRPr lang="en-IN" sz="1800" b="0" strike="noStrike" spc="-1">
              <a:solidFill>
                <a:srgbClr val="000000"/>
              </a:solidFill>
              <a:uFill>
                <a:solidFill>
                  <a:srgbClr val="FFFFFF"/>
                </a:solidFill>
              </a:uFill>
              <a:latin typeface="Arial"/>
            </a:endParaRPr>
          </a:p>
        </p:txBody>
      </p:sp>
      <p:sp>
        <p:nvSpPr>
          <p:cNvPr id="132" name="Line 27"/>
          <p:cNvSpPr/>
          <p:nvPr/>
        </p:nvSpPr>
        <p:spPr>
          <a:xfrm flipV="1">
            <a:off x="3886200" y="2819400"/>
            <a:ext cx="76200" cy="1687800"/>
          </a:xfrm>
          <a:prstGeom prst="line">
            <a:avLst/>
          </a:prstGeom>
          <a:ln>
            <a:solidFill>
              <a:schemeClr val="tx1">
                <a:lumMod val="50000"/>
                <a:lumOff val="50000"/>
              </a:schemeClr>
            </a:solidFill>
            <a:custDash>
              <a:ds d="300000" sp="100000"/>
            </a:custDash>
            <a:round/>
          </a:ln>
        </p:spPr>
        <p:style>
          <a:lnRef idx="3">
            <a:schemeClr val="dk1"/>
          </a:lnRef>
          <a:fillRef idx="0">
            <a:schemeClr val="dk1"/>
          </a:fillRef>
          <a:effectRef idx="2">
            <a:schemeClr val="dk1"/>
          </a:effectRef>
          <a:fontRef idx="minor"/>
        </p:style>
      </p:sp>
      <p:sp>
        <p:nvSpPr>
          <p:cNvPr id="36" name="Slide Number Placeholder 35"/>
          <p:cNvSpPr>
            <a:spLocks noGrp="1"/>
          </p:cNvSpPr>
          <p:nvPr>
            <p:ph type="sldNum" sz="quarter" idx="12"/>
          </p:nvPr>
        </p:nvSpPr>
        <p:spPr/>
        <p:txBody>
          <a:bodyPr/>
          <a:lstStyle/>
          <a:p>
            <a:fld id="{1667D000-7190-472B-9F69-CC9747B91275}" type="slidenum">
              <a:rPr lang="en-US" smtClean="0"/>
              <a:pPr/>
              <a:t>15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2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P spid="108" grpId="0" animBg="1"/>
      <p:bldP spid="109" grpId="0" animBg="1"/>
      <p:bldP spid="111" grpId="0" animBg="1"/>
      <p:bldP spid="126" grpId="0"/>
      <p:bldP spid="127" grpId="0"/>
      <p:bldP spid="128" grpId="0"/>
      <p:bldP spid="129" grpId="0"/>
      <p:bldP spid="130" grpId="0"/>
      <p:bldP spid="1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7D000-7190-472B-9F69-CC9747B91275}" type="slidenum">
              <a:rPr lang="en-US" smtClean="0"/>
              <a:pPr/>
              <a:t>2</a:t>
            </a:fld>
            <a:endParaRPr lang="en-US"/>
          </a:p>
        </p:txBody>
      </p:sp>
      <p:sp>
        <p:nvSpPr>
          <p:cNvPr id="3" name="TextBox 2"/>
          <p:cNvSpPr txBox="1"/>
          <p:nvPr/>
        </p:nvSpPr>
        <p:spPr>
          <a:xfrm>
            <a:off x="533400" y="914400"/>
            <a:ext cx="7924800" cy="4585871"/>
          </a:xfrm>
          <a:prstGeom prst="rect">
            <a:avLst/>
          </a:prstGeom>
          <a:noFill/>
        </p:spPr>
        <p:txBody>
          <a:bodyPr wrap="square" rtlCol="0">
            <a:spAutoFit/>
          </a:bodyPr>
          <a:lstStyle/>
          <a:p>
            <a:r>
              <a:rPr lang="en-US" sz="2000" i="1" dirty="0" smtClean="0"/>
              <a:t> “While an environmental education curriculum should be interdisciplinary and focus on real practical problems, school curricula are discipline-based and </a:t>
            </a:r>
            <a:r>
              <a:rPr lang="en-US" sz="2000" i="1" dirty="0" err="1" smtClean="0"/>
              <a:t>emphasise</a:t>
            </a:r>
            <a:r>
              <a:rPr lang="en-US" sz="2000" i="1" dirty="0" smtClean="0"/>
              <a:t> abstract theoretical problems.</a:t>
            </a:r>
          </a:p>
          <a:p>
            <a:r>
              <a:rPr lang="en-US" sz="2000" i="1" dirty="0" smtClean="0"/>
              <a:t>Whereas a curriculum in environmental education is emergent and problematic in that the content arises as students are involved in specific environmental problems,</a:t>
            </a:r>
          </a:p>
          <a:p>
            <a:r>
              <a:rPr lang="en-US" sz="2000" i="1" dirty="0" smtClean="0"/>
              <a:t>most school curricula are predefined since they are designed to serve predetermined </a:t>
            </a:r>
            <a:r>
              <a:rPr lang="en-US" sz="2000" i="1" dirty="0" err="1" smtClean="0"/>
              <a:t>behaviourally</a:t>
            </a:r>
            <a:r>
              <a:rPr lang="en-US" sz="2000" i="1" dirty="0" smtClean="0"/>
              <a:t> specific ends (that is, ends whose attainment can be readily assessed).” </a:t>
            </a:r>
            <a:r>
              <a:rPr lang="en-US" sz="2000" dirty="0" smtClean="0"/>
              <a:t>(Stevenson, 2007, p. 147)</a:t>
            </a:r>
          </a:p>
          <a:p>
            <a:endParaRPr lang="en-US" sz="2400" dirty="0" smtClean="0"/>
          </a:p>
          <a:p>
            <a:r>
              <a:rPr lang="en-US" sz="2000" dirty="0" smtClean="0"/>
              <a:t>What is the way forward?</a:t>
            </a:r>
          </a:p>
          <a:p>
            <a:endParaRPr lang="en-US" sz="2000" dirty="0" smtClean="0"/>
          </a:p>
          <a:p>
            <a:r>
              <a:rPr lang="en-US" sz="2000" dirty="0" smtClean="0"/>
              <a:t>How can we nurture environmental sensitivity and the motivation to act in pro-environmental ways?</a:t>
            </a:r>
            <a:endParaRPr lang="en-US" sz="2000" dirty="0"/>
          </a:p>
        </p:txBody>
      </p:sp>
      <p:sp>
        <p:nvSpPr>
          <p:cNvPr id="4" name="Rectangle 3"/>
          <p:cNvSpPr/>
          <p:nvPr/>
        </p:nvSpPr>
        <p:spPr>
          <a:xfrm>
            <a:off x="0" y="0"/>
            <a:ext cx="9144000" cy="68580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NanumGothic" pitchFamily="34" charset="-127"/>
                <a:ea typeface="NanumGothic" pitchFamily="34" charset="-127"/>
              </a:rPr>
              <a:t>An urgent need: Revise EE pedagogy to promote PEA </a:t>
            </a:r>
            <a:endParaRPr lang="en-US" sz="2800" dirty="0">
              <a:latin typeface="NanumGothic" pitchFamily="34" charset="-127"/>
              <a:ea typeface="NanumGothic" pitchFamily="34" charset="-127"/>
            </a:endParaRPr>
          </a:p>
        </p:txBody>
      </p:sp>
      <p:pic>
        <p:nvPicPr>
          <p:cNvPr id="2050" name="Picture 2"/>
          <p:cNvPicPr>
            <a:picLocks noChangeAspect="1" noChangeArrowheads="1"/>
          </p:cNvPicPr>
          <p:nvPr/>
        </p:nvPicPr>
        <p:blipFill>
          <a:blip r:embed="rId2"/>
          <a:srcRect l="52396" t="34505" b="36102"/>
          <a:stretch>
            <a:fillRect/>
          </a:stretch>
        </p:blipFill>
        <p:spPr bwMode="auto">
          <a:xfrm>
            <a:off x="5391150" y="5105400"/>
            <a:ext cx="2838450" cy="1752600"/>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58786" t="6390" b="69329"/>
          <a:stretch>
            <a:fillRect/>
          </a:stretch>
        </p:blipFill>
        <p:spPr bwMode="auto">
          <a:xfrm>
            <a:off x="152400" y="5410200"/>
            <a:ext cx="2457450" cy="1447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29596" t="69127" r="29596" b="4115"/>
          <a:stretch>
            <a:fillRect/>
          </a:stretch>
        </p:blipFill>
        <p:spPr bwMode="auto">
          <a:xfrm>
            <a:off x="2743200" y="5257800"/>
            <a:ext cx="2438400" cy="1600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7D000-7190-472B-9F69-CC9747B91275}" type="slidenum">
              <a:rPr lang="en-US" smtClean="0"/>
              <a:pPr/>
              <a:t>3</a:t>
            </a:fld>
            <a:endParaRPr lang="en-US"/>
          </a:p>
        </p:txBody>
      </p:sp>
      <p:pic>
        <p:nvPicPr>
          <p:cNvPr id="6" name="Picture 5" descr="Farm-view fom top.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5486400" cy="5324535"/>
          </a:xfrm>
          <a:prstGeom prst="rect">
            <a:avLst/>
          </a:prstGeom>
        </p:spPr>
        <p:txBody>
          <a:bodyPr wrap="square">
            <a:spAutoFit/>
          </a:bodyPr>
          <a:lstStyle/>
          <a:p>
            <a:pPr fontAlgn="auto">
              <a:spcBef>
                <a:spcPts val="0"/>
              </a:spcBef>
              <a:spcAft>
                <a:spcPts val="0"/>
              </a:spcAft>
              <a:defRPr/>
            </a:pPr>
            <a:r>
              <a:rPr lang="en-US" sz="2000" dirty="0" smtClean="0">
                <a:solidFill>
                  <a:schemeClr val="tx1">
                    <a:lumMod val="65000"/>
                    <a:lumOff val="35000"/>
                  </a:schemeClr>
                </a:solidFill>
                <a:latin typeface="+mn-lt"/>
                <a:cs typeface="+mn-cs"/>
              </a:rPr>
              <a:t>Terrace </a:t>
            </a:r>
            <a:r>
              <a:rPr lang="en-US" sz="2000" dirty="0">
                <a:solidFill>
                  <a:schemeClr val="tx1">
                    <a:lumMod val="65000"/>
                    <a:lumOff val="35000"/>
                  </a:schemeClr>
                </a:solidFill>
                <a:latin typeface="+mn-lt"/>
                <a:cs typeface="+mn-cs"/>
              </a:rPr>
              <a:t>space of </a:t>
            </a:r>
            <a:r>
              <a:rPr lang="en-US" sz="2000" dirty="0" smtClean="0">
                <a:solidFill>
                  <a:schemeClr val="tx1">
                    <a:lumMod val="65000"/>
                    <a:lumOff val="35000"/>
                  </a:schemeClr>
                </a:solidFill>
                <a:latin typeface="+mn-lt"/>
                <a:cs typeface="+mn-cs"/>
              </a:rPr>
              <a:t>a CBSE school </a:t>
            </a:r>
            <a:r>
              <a:rPr lang="en-US" sz="2000" dirty="0" smtClean="0">
                <a:solidFill>
                  <a:schemeClr val="tx1">
                    <a:lumMod val="65000"/>
                    <a:lumOff val="35000"/>
                  </a:schemeClr>
                </a:solidFill>
              </a:rPr>
              <a:t>in Mumbai, 40 VIII grade students, 10 months; 26 contact sessions</a:t>
            </a:r>
          </a:p>
          <a:p>
            <a:pPr fontAlgn="auto">
              <a:spcBef>
                <a:spcPts val="0"/>
              </a:spcBef>
              <a:spcAft>
                <a:spcPts val="0"/>
              </a:spcAft>
              <a:defRPr/>
            </a:pPr>
            <a:endParaRPr lang="en-US" sz="2000" dirty="0" smtClean="0">
              <a:solidFill>
                <a:schemeClr val="tx1">
                  <a:lumMod val="65000"/>
                  <a:lumOff val="35000"/>
                </a:schemeClr>
              </a:solidFill>
              <a:latin typeface="+mn-lt"/>
              <a:cs typeface="+mn-cs"/>
            </a:endParaRPr>
          </a:p>
          <a:p>
            <a:pPr>
              <a:defRPr/>
            </a:pPr>
            <a:r>
              <a:rPr lang="en-US" sz="2000" dirty="0" smtClean="0">
                <a:solidFill>
                  <a:schemeClr val="tx1">
                    <a:lumMod val="65000"/>
                    <a:lumOff val="35000"/>
                  </a:schemeClr>
                </a:solidFill>
              </a:rPr>
              <a:t>Ungraded project. Co-conducted with 2 expert facilitators, 2 teachers, and school gardeners.</a:t>
            </a:r>
          </a:p>
          <a:p>
            <a:pPr fontAlgn="auto">
              <a:spcBef>
                <a:spcPts val="0"/>
              </a:spcBef>
              <a:spcAft>
                <a:spcPts val="0"/>
              </a:spcAft>
              <a:defRPr/>
            </a:pPr>
            <a:endParaRPr lang="en-US" sz="2000" dirty="0">
              <a:solidFill>
                <a:schemeClr val="tx1">
                  <a:lumMod val="65000"/>
                  <a:lumOff val="35000"/>
                </a:schemeClr>
              </a:solidFill>
              <a:latin typeface="+mn-lt"/>
              <a:cs typeface="+mn-cs"/>
            </a:endParaRPr>
          </a:p>
          <a:p>
            <a:pPr fontAlgn="auto">
              <a:spcBef>
                <a:spcPts val="0"/>
              </a:spcBef>
              <a:spcAft>
                <a:spcPts val="0"/>
              </a:spcAft>
              <a:defRPr/>
            </a:pPr>
            <a:r>
              <a:rPr lang="en-US" sz="2000" dirty="0">
                <a:solidFill>
                  <a:schemeClr val="tx1">
                    <a:lumMod val="65000"/>
                    <a:lumOff val="35000"/>
                  </a:schemeClr>
                </a:solidFill>
                <a:latin typeface="+mn-lt"/>
                <a:cs typeface="+mn-cs"/>
              </a:rPr>
              <a:t>Major </a:t>
            </a:r>
            <a:r>
              <a:rPr lang="en-US" sz="2000" dirty="0" smtClean="0">
                <a:solidFill>
                  <a:schemeClr val="tx1">
                    <a:lumMod val="65000"/>
                    <a:lumOff val="35000"/>
                  </a:schemeClr>
                </a:solidFill>
                <a:latin typeface="+mn-lt"/>
                <a:cs typeface="+mn-cs"/>
              </a:rPr>
              <a:t>activities:</a:t>
            </a:r>
            <a:endParaRPr lang="en-US" sz="2000" dirty="0">
              <a:solidFill>
                <a:schemeClr val="tx1">
                  <a:lumMod val="65000"/>
                  <a:lumOff val="35000"/>
                </a:schemeClr>
              </a:solidFill>
              <a:latin typeface="+mn-lt"/>
              <a:cs typeface="+mn-cs"/>
            </a:endParaRPr>
          </a:p>
          <a:p>
            <a:pPr fontAlgn="auto">
              <a:spcBef>
                <a:spcPts val="0"/>
              </a:spcBef>
              <a:spcAft>
                <a:spcPts val="0"/>
              </a:spcAft>
              <a:buFont typeface="Arial" pitchFamily="34" charset="0"/>
              <a:buChar char="•"/>
              <a:defRPr/>
            </a:pPr>
            <a:r>
              <a:rPr lang="en-US" sz="2000" dirty="0" smtClean="0">
                <a:solidFill>
                  <a:schemeClr val="tx1">
                    <a:lumMod val="65000"/>
                    <a:lumOff val="35000"/>
                  </a:schemeClr>
                </a:solidFill>
                <a:latin typeface="+mn-lt"/>
                <a:cs typeface="+mn-cs"/>
              </a:rPr>
              <a:t> making compost </a:t>
            </a:r>
            <a:r>
              <a:rPr lang="en-US" sz="2000" dirty="0">
                <a:solidFill>
                  <a:schemeClr val="tx1">
                    <a:lumMod val="65000"/>
                    <a:lumOff val="35000"/>
                  </a:schemeClr>
                </a:solidFill>
                <a:latin typeface="+mn-lt"/>
                <a:cs typeface="+mn-cs"/>
              </a:rPr>
              <a:t>pit</a:t>
            </a:r>
          </a:p>
          <a:p>
            <a:pPr fontAlgn="auto">
              <a:spcBef>
                <a:spcPts val="0"/>
              </a:spcBef>
              <a:spcAft>
                <a:spcPts val="0"/>
              </a:spcAft>
              <a:buFont typeface="Arial" pitchFamily="34" charset="0"/>
              <a:buChar char="•"/>
              <a:defRPr/>
            </a:pPr>
            <a:r>
              <a:rPr lang="en-US" sz="2000" dirty="0" smtClean="0">
                <a:solidFill>
                  <a:schemeClr val="tx1">
                    <a:lumMod val="65000"/>
                    <a:lumOff val="35000"/>
                  </a:schemeClr>
                </a:solidFill>
                <a:latin typeface="+mn-lt"/>
                <a:cs typeface="+mn-cs"/>
              </a:rPr>
              <a:t> collecting </a:t>
            </a:r>
            <a:r>
              <a:rPr lang="en-US" sz="2000" dirty="0">
                <a:solidFill>
                  <a:schemeClr val="tx1">
                    <a:lumMod val="65000"/>
                    <a:lumOff val="35000"/>
                  </a:schemeClr>
                </a:solidFill>
                <a:latin typeface="+mn-lt"/>
                <a:cs typeface="+mn-cs"/>
              </a:rPr>
              <a:t>dry leaves </a:t>
            </a:r>
          </a:p>
          <a:p>
            <a:pPr fontAlgn="auto">
              <a:spcBef>
                <a:spcPts val="0"/>
              </a:spcBef>
              <a:spcAft>
                <a:spcPts val="0"/>
              </a:spcAft>
              <a:buFont typeface="Arial" pitchFamily="34" charset="0"/>
              <a:buChar char="•"/>
              <a:defRPr/>
            </a:pPr>
            <a:r>
              <a:rPr lang="en-US" sz="2000" dirty="0" smtClean="0">
                <a:solidFill>
                  <a:schemeClr val="tx1">
                    <a:lumMod val="65000"/>
                    <a:lumOff val="35000"/>
                  </a:schemeClr>
                </a:solidFill>
                <a:latin typeface="+mn-lt"/>
                <a:cs typeface="+mn-cs"/>
              </a:rPr>
              <a:t> mulching </a:t>
            </a:r>
            <a:r>
              <a:rPr lang="en-US" sz="2000" dirty="0">
                <a:solidFill>
                  <a:schemeClr val="tx1">
                    <a:lumMod val="65000"/>
                    <a:lumOff val="35000"/>
                  </a:schemeClr>
                </a:solidFill>
                <a:latin typeface="+mn-lt"/>
                <a:cs typeface="+mn-cs"/>
              </a:rPr>
              <a:t>the </a:t>
            </a:r>
            <a:r>
              <a:rPr lang="en-US" sz="2000" dirty="0" smtClean="0">
                <a:solidFill>
                  <a:schemeClr val="tx1">
                    <a:lumMod val="65000"/>
                    <a:lumOff val="35000"/>
                  </a:schemeClr>
                </a:solidFill>
                <a:latin typeface="+mn-lt"/>
                <a:cs typeface="+mn-cs"/>
              </a:rPr>
              <a:t>plants </a:t>
            </a:r>
            <a:endParaRPr lang="en-US" sz="2000" dirty="0">
              <a:solidFill>
                <a:schemeClr val="tx1">
                  <a:lumMod val="65000"/>
                  <a:lumOff val="35000"/>
                </a:schemeClr>
              </a:solidFill>
              <a:latin typeface="+mn-lt"/>
              <a:cs typeface="+mn-cs"/>
            </a:endParaRPr>
          </a:p>
          <a:p>
            <a:pPr fontAlgn="auto">
              <a:spcBef>
                <a:spcPts val="0"/>
              </a:spcBef>
              <a:spcAft>
                <a:spcPts val="0"/>
              </a:spcAft>
              <a:buFont typeface="Arial" pitchFamily="34" charset="0"/>
              <a:buChar char="•"/>
              <a:defRPr/>
            </a:pPr>
            <a:r>
              <a:rPr lang="en-US" sz="2000" dirty="0" smtClean="0">
                <a:solidFill>
                  <a:schemeClr val="tx1">
                    <a:lumMod val="65000"/>
                    <a:lumOff val="35000"/>
                  </a:schemeClr>
                </a:solidFill>
                <a:latin typeface="+mn-lt"/>
                <a:cs typeface="+mn-cs"/>
              </a:rPr>
              <a:t> making sapling </a:t>
            </a:r>
            <a:r>
              <a:rPr lang="en-US" sz="2000" dirty="0">
                <a:solidFill>
                  <a:schemeClr val="tx1">
                    <a:lumMod val="65000"/>
                    <a:lumOff val="35000"/>
                  </a:schemeClr>
                </a:solidFill>
                <a:latin typeface="+mn-lt"/>
                <a:cs typeface="+mn-cs"/>
              </a:rPr>
              <a:t>and cardboard </a:t>
            </a:r>
            <a:r>
              <a:rPr lang="en-US" sz="2000" dirty="0" smtClean="0">
                <a:solidFill>
                  <a:schemeClr val="tx1">
                    <a:lumMod val="65000"/>
                    <a:lumOff val="35000"/>
                  </a:schemeClr>
                </a:solidFill>
                <a:latin typeface="+mn-lt"/>
                <a:cs typeface="+mn-cs"/>
              </a:rPr>
              <a:t>planters </a:t>
            </a:r>
            <a:endParaRPr lang="en-US" sz="2000" dirty="0">
              <a:solidFill>
                <a:schemeClr val="tx1">
                  <a:lumMod val="65000"/>
                  <a:lumOff val="35000"/>
                </a:schemeClr>
              </a:solidFill>
              <a:latin typeface="+mn-lt"/>
              <a:cs typeface="+mn-cs"/>
            </a:endParaRPr>
          </a:p>
          <a:p>
            <a:pPr fontAlgn="auto">
              <a:spcBef>
                <a:spcPts val="0"/>
              </a:spcBef>
              <a:spcAft>
                <a:spcPts val="0"/>
              </a:spcAft>
              <a:buFont typeface="Arial" pitchFamily="34" charset="0"/>
              <a:buChar char="•"/>
              <a:defRPr/>
            </a:pPr>
            <a:r>
              <a:rPr lang="en-US" sz="2000" dirty="0" smtClean="0">
                <a:solidFill>
                  <a:schemeClr val="tx1">
                    <a:lumMod val="65000"/>
                    <a:lumOff val="35000"/>
                  </a:schemeClr>
                </a:solidFill>
                <a:latin typeface="+mn-lt"/>
                <a:cs typeface="+mn-cs"/>
              </a:rPr>
              <a:t> </a:t>
            </a:r>
            <a:r>
              <a:rPr lang="en-US" sz="2000" dirty="0" smtClean="0">
                <a:solidFill>
                  <a:schemeClr val="tx1">
                    <a:lumMod val="65000"/>
                    <a:lumOff val="35000"/>
                  </a:schemeClr>
                </a:solidFill>
              </a:rPr>
              <a:t>designing and making </a:t>
            </a:r>
            <a:r>
              <a:rPr lang="en-US" sz="2000" dirty="0" smtClean="0">
                <a:solidFill>
                  <a:schemeClr val="tx1">
                    <a:lumMod val="65000"/>
                    <a:lumOff val="35000"/>
                  </a:schemeClr>
                </a:solidFill>
                <a:latin typeface="+mn-lt"/>
                <a:cs typeface="+mn-cs"/>
              </a:rPr>
              <a:t>bamboo trellises </a:t>
            </a:r>
            <a:endParaRPr lang="en-US" sz="2000" dirty="0">
              <a:solidFill>
                <a:schemeClr val="tx1">
                  <a:lumMod val="65000"/>
                  <a:lumOff val="35000"/>
                </a:schemeClr>
              </a:solidFill>
              <a:latin typeface="+mn-lt"/>
              <a:cs typeface="+mn-cs"/>
            </a:endParaRPr>
          </a:p>
          <a:p>
            <a:pPr fontAlgn="auto">
              <a:spcBef>
                <a:spcPts val="0"/>
              </a:spcBef>
              <a:spcAft>
                <a:spcPts val="0"/>
              </a:spcAft>
              <a:buFont typeface="Arial" pitchFamily="34" charset="0"/>
              <a:buChar char="•"/>
              <a:defRPr/>
            </a:pPr>
            <a:r>
              <a:rPr lang="en-US" sz="2000" dirty="0" smtClean="0">
                <a:solidFill>
                  <a:schemeClr val="tx1">
                    <a:lumMod val="65000"/>
                    <a:lumOff val="35000"/>
                  </a:schemeClr>
                </a:solidFill>
                <a:latin typeface="+mn-lt"/>
                <a:cs typeface="+mn-cs"/>
              </a:rPr>
              <a:t> plant </a:t>
            </a:r>
            <a:r>
              <a:rPr lang="en-US" sz="2000" dirty="0">
                <a:solidFill>
                  <a:schemeClr val="tx1">
                    <a:lumMod val="65000"/>
                    <a:lumOff val="35000"/>
                  </a:schemeClr>
                </a:solidFill>
                <a:latin typeface="+mn-lt"/>
                <a:cs typeface="+mn-cs"/>
              </a:rPr>
              <a:t>care, saving seeds and </a:t>
            </a:r>
            <a:r>
              <a:rPr lang="en-US" sz="2000" dirty="0" smtClean="0">
                <a:solidFill>
                  <a:schemeClr val="tx1">
                    <a:lumMod val="65000"/>
                    <a:lumOff val="35000"/>
                  </a:schemeClr>
                </a:solidFill>
                <a:latin typeface="+mn-lt"/>
                <a:cs typeface="+mn-cs"/>
              </a:rPr>
              <a:t>harvesting</a:t>
            </a:r>
          </a:p>
          <a:p>
            <a:pPr fontAlgn="auto">
              <a:spcBef>
                <a:spcPts val="0"/>
              </a:spcBef>
              <a:spcAft>
                <a:spcPts val="0"/>
              </a:spcAft>
              <a:defRPr/>
            </a:pPr>
            <a:endParaRPr lang="en-US" sz="2000" dirty="0" smtClean="0">
              <a:solidFill>
                <a:schemeClr val="tx1">
                  <a:lumMod val="65000"/>
                  <a:lumOff val="35000"/>
                </a:schemeClr>
              </a:solidFill>
            </a:endParaRPr>
          </a:p>
          <a:p>
            <a:pPr fontAlgn="auto">
              <a:spcBef>
                <a:spcPts val="0"/>
              </a:spcBef>
              <a:spcAft>
                <a:spcPts val="0"/>
              </a:spcAft>
              <a:defRPr/>
            </a:pPr>
            <a:r>
              <a:rPr lang="en-US" sz="2000" dirty="0" smtClean="0">
                <a:solidFill>
                  <a:schemeClr val="tx1">
                    <a:lumMod val="65000"/>
                    <a:lumOff val="35000"/>
                  </a:schemeClr>
                </a:solidFill>
              </a:rPr>
              <a:t>Data: Videos, questionnaires, in-depth interviews (14 students, 10 parents, 4 teachers), farm-logs, student diaries, photos </a:t>
            </a:r>
            <a:endParaRPr lang="en-US" sz="2000" dirty="0">
              <a:solidFill>
                <a:schemeClr val="tx1">
                  <a:lumMod val="65000"/>
                  <a:lumOff val="35000"/>
                </a:schemeClr>
              </a:solidFill>
              <a:latin typeface="+mn-lt"/>
              <a:cs typeface="+mn-cs"/>
            </a:endParaRPr>
          </a:p>
        </p:txBody>
      </p:sp>
      <p:sp>
        <p:nvSpPr>
          <p:cNvPr id="3" name="Rectangle 2"/>
          <p:cNvSpPr/>
          <p:nvPr/>
        </p:nvSpPr>
        <p:spPr>
          <a:xfrm>
            <a:off x="0" y="0"/>
            <a:ext cx="9144000" cy="762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smtClean="0">
                <a:solidFill>
                  <a:schemeClr val="bg1"/>
                </a:solidFill>
              </a:rPr>
              <a:t>Description of the </a:t>
            </a:r>
            <a:r>
              <a:rPr lang="en-US" sz="3600" dirty="0">
                <a:solidFill>
                  <a:schemeClr val="bg1"/>
                </a:solidFill>
              </a:rPr>
              <a:t>school terrace farm </a:t>
            </a:r>
          </a:p>
        </p:txBody>
      </p:sp>
      <p:pic>
        <p:nvPicPr>
          <p:cNvPr id="21508" name="Picture 2"/>
          <p:cNvPicPr>
            <a:picLocks noChangeAspect="1" noChangeArrowheads="1"/>
          </p:cNvPicPr>
          <p:nvPr/>
        </p:nvPicPr>
        <p:blipFill>
          <a:blip r:embed="rId2"/>
          <a:srcRect b="2489"/>
          <a:stretch>
            <a:fillRect/>
          </a:stretch>
        </p:blipFill>
        <p:spPr bwMode="auto">
          <a:xfrm>
            <a:off x="5867400" y="744538"/>
            <a:ext cx="3276600" cy="611346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3621A44-2D9B-4D5D-B4BE-485154221701}" type="slidenum">
              <a:rPr lang="en-US"/>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p:cNvPicPr/>
          <p:nvPr/>
        </p:nvPicPr>
        <p:blipFill>
          <a:blip r:embed="rId3">
            <a:lum bright="10000"/>
          </a:blip>
          <a:stretch/>
        </p:blipFill>
        <p:spPr>
          <a:xfrm rot="5400000">
            <a:off x="1524780" y="-761220"/>
            <a:ext cx="6095160" cy="9143280"/>
          </a:xfrm>
          <a:prstGeom prst="rect">
            <a:avLst/>
          </a:prstGeom>
          <a:ln w="9360">
            <a:noFill/>
          </a:ln>
        </p:spPr>
      </p:pic>
      <p:sp>
        <p:nvSpPr>
          <p:cNvPr id="19" name="Line 13"/>
          <p:cNvSpPr/>
          <p:nvPr/>
        </p:nvSpPr>
        <p:spPr>
          <a:xfrm flipH="1" flipV="1">
            <a:off x="2514780" y="3047940"/>
            <a:ext cx="1981020" cy="1752660"/>
          </a:xfrm>
          <a:prstGeom prst="line">
            <a:avLst/>
          </a:prstGeom>
          <a:ln>
            <a:solidFill>
              <a:schemeClr val="tx1">
                <a:lumMod val="50000"/>
                <a:lumOff val="50000"/>
              </a:schemeClr>
            </a:solidFill>
            <a:custDash>
              <a:ds d="300000" sp="100000"/>
            </a:custDash>
            <a:round/>
          </a:ln>
        </p:spPr>
        <p:style>
          <a:lnRef idx="3">
            <a:schemeClr val="dk1"/>
          </a:lnRef>
          <a:fillRef idx="0">
            <a:schemeClr val="dk1"/>
          </a:fillRef>
          <a:effectRef idx="2">
            <a:schemeClr val="dk1"/>
          </a:effectRef>
          <a:fontRef idx="minor"/>
        </p:style>
      </p:sp>
      <p:sp>
        <p:nvSpPr>
          <p:cNvPr id="20" name="Line 17"/>
          <p:cNvSpPr/>
          <p:nvPr/>
        </p:nvSpPr>
        <p:spPr>
          <a:xfrm flipH="1">
            <a:off x="2514600" y="1600200"/>
            <a:ext cx="1143000" cy="2667000"/>
          </a:xfrm>
          <a:prstGeom prst="line">
            <a:avLst/>
          </a:prstGeom>
          <a:ln>
            <a:solidFill>
              <a:schemeClr val="tx1">
                <a:lumMod val="50000"/>
                <a:lumOff val="50000"/>
              </a:schemeClr>
            </a:solidFill>
            <a:custDash>
              <a:ds d="300000" sp="100000"/>
            </a:custDash>
            <a:round/>
          </a:ln>
        </p:spPr>
        <p:style>
          <a:lnRef idx="3">
            <a:schemeClr val="dk1"/>
          </a:lnRef>
          <a:fillRef idx="0">
            <a:schemeClr val="dk1"/>
          </a:fillRef>
          <a:effectRef idx="2">
            <a:schemeClr val="dk1"/>
          </a:effectRef>
          <a:fontRef idx="minor"/>
        </p:style>
      </p:sp>
      <p:sp>
        <p:nvSpPr>
          <p:cNvPr id="21" name="Line 27"/>
          <p:cNvSpPr/>
          <p:nvPr/>
        </p:nvSpPr>
        <p:spPr>
          <a:xfrm flipH="1" flipV="1">
            <a:off x="5334000" y="1447800"/>
            <a:ext cx="1600200" cy="838200"/>
          </a:xfrm>
          <a:prstGeom prst="line">
            <a:avLst/>
          </a:prstGeom>
          <a:ln>
            <a:solidFill>
              <a:schemeClr val="tx1">
                <a:lumMod val="50000"/>
                <a:lumOff val="50000"/>
              </a:schemeClr>
            </a:solidFill>
            <a:custDash>
              <a:ds d="300000" sp="100000"/>
            </a:custDash>
            <a:round/>
          </a:ln>
        </p:spPr>
        <p:style>
          <a:lnRef idx="3">
            <a:schemeClr val="dk1"/>
          </a:lnRef>
          <a:fillRef idx="0">
            <a:schemeClr val="dk1"/>
          </a:fillRef>
          <a:effectRef idx="2">
            <a:schemeClr val="dk1"/>
          </a:effectRef>
          <a:fontRef idx="minor"/>
        </p:style>
      </p:sp>
      <p:sp>
        <p:nvSpPr>
          <p:cNvPr id="2" name="Slide Number Placeholder 1"/>
          <p:cNvSpPr>
            <a:spLocks noGrp="1"/>
          </p:cNvSpPr>
          <p:nvPr>
            <p:ph type="sldNum" sz="quarter" idx="12"/>
          </p:nvPr>
        </p:nvSpPr>
        <p:spPr/>
        <p:txBody>
          <a:bodyPr/>
          <a:lstStyle/>
          <a:p>
            <a:fld id="{1667D000-7190-472B-9F69-CC9747B91275}" type="slidenum">
              <a:rPr lang="en-US" smtClean="0"/>
              <a:pPr/>
              <a:t>5</a:t>
            </a:fld>
            <a:endParaRPr lang="en-US"/>
          </a:p>
        </p:txBody>
      </p:sp>
      <p:sp>
        <p:nvSpPr>
          <p:cNvPr id="5" name="CustomShape 9"/>
          <p:cNvSpPr/>
          <p:nvPr/>
        </p:nvSpPr>
        <p:spPr>
          <a:xfrm>
            <a:off x="0" y="0"/>
            <a:ext cx="9143280" cy="761400"/>
          </a:xfrm>
          <a:prstGeom prst="rect">
            <a:avLst/>
          </a:prstGeom>
          <a:solidFill>
            <a:schemeClr val="accent4">
              <a:lumMod val="75000"/>
            </a:schemeClr>
          </a:solidFill>
          <a:ln>
            <a:solidFill>
              <a:schemeClr val="accent4">
                <a:lumMod val="75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N" sz="3400" b="0" strike="noStrike" spc="-1" dirty="0" smtClean="0">
                <a:solidFill>
                  <a:schemeClr val="bg1"/>
                </a:solidFill>
                <a:uFill>
                  <a:solidFill>
                    <a:srgbClr val="FFFFFF"/>
                  </a:solidFill>
                </a:uFill>
                <a:latin typeface="NanumGothic" pitchFamily="34" charset="-127"/>
                <a:ea typeface="NanumGothic" pitchFamily="34" charset="-127"/>
              </a:rPr>
              <a:t>Practices and Key Elements</a:t>
            </a:r>
            <a:r>
              <a:rPr lang="en-IN" spc="-1" dirty="0" smtClean="0">
                <a:solidFill>
                  <a:schemeClr val="bg1"/>
                </a:solidFill>
                <a:uFill>
                  <a:solidFill>
                    <a:srgbClr val="FFFFFF"/>
                  </a:solidFill>
                </a:uFill>
                <a:latin typeface="NanumGothic" pitchFamily="34" charset="-127"/>
                <a:ea typeface="NanumGothic" pitchFamily="34" charset="-127"/>
              </a:rPr>
              <a:t> </a:t>
            </a:r>
            <a:endParaRPr lang="en-IN" sz="1800" b="0" strike="noStrike" spc="-1" dirty="0">
              <a:solidFill>
                <a:schemeClr val="bg1"/>
              </a:solidFill>
              <a:uFill>
                <a:solidFill>
                  <a:srgbClr val="FFFFFF"/>
                </a:solidFill>
              </a:uFill>
              <a:latin typeface="NanumGothic" pitchFamily="34" charset="-127"/>
              <a:ea typeface="NanumGothic" pitchFamily="34" charset="-127"/>
            </a:endParaRPr>
          </a:p>
        </p:txBody>
      </p:sp>
      <p:sp>
        <p:nvSpPr>
          <p:cNvPr id="6" name="CustomShape 5"/>
          <p:cNvSpPr/>
          <p:nvPr/>
        </p:nvSpPr>
        <p:spPr>
          <a:xfrm>
            <a:off x="3657600" y="990600"/>
            <a:ext cx="1676400" cy="38016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N" sz="1800" b="0" strike="noStrike" spc="-1" dirty="0" smtClean="0">
                <a:solidFill>
                  <a:srgbClr val="000000"/>
                </a:solidFill>
                <a:uFill>
                  <a:solidFill>
                    <a:srgbClr val="FFFFFF"/>
                  </a:solidFill>
                </a:uFill>
                <a:latin typeface="Calibri"/>
                <a:ea typeface="DejaVu Sans"/>
              </a:rPr>
              <a:t>Health of plant</a:t>
            </a:r>
            <a:endParaRPr lang="en-IN" sz="1800" b="0" strike="noStrike" spc="-1" dirty="0">
              <a:solidFill>
                <a:srgbClr val="000000"/>
              </a:solidFill>
              <a:uFill>
                <a:solidFill>
                  <a:srgbClr val="FFFFFF"/>
                </a:solidFill>
              </a:uFill>
              <a:latin typeface="Arial"/>
            </a:endParaRPr>
          </a:p>
        </p:txBody>
      </p:sp>
      <p:sp>
        <p:nvSpPr>
          <p:cNvPr id="7" name="CustomShape 5"/>
          <p:cNvSpPr/>
          <p:nvPr/>
        </p:nvSpPr>
        <p:spPr>
          <a:xfrm>
            <a:off x="7010400" y="2057400"/>
            <a:ext cx="1905000" cy="38016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N" sz="1800" b="0" strike="noStrike" spc="-1" dirty="0" smtClean="0">
                <a:solidFill>
                  <a:srgbClr val="000000"/>
                </a:solidFill>
                <a:uFill>
                  <a:solidFill>
                    <a:srgbClr val="FFFFFF"/>
                  </a:solidFill>
                </a:uFill>
                <a:latin typeface="Calibri"/>
                <a:ea typeface="DejaVu Sans"/>
              </a:rPr>
              <a:t>Local Adaptation</a:t>
            </a:r>
            <a:endParaRPr lang="en-IN" sz="1800" b="0" strike="noStrike" spc="-1" dirty="0">
              <a:solidFill>
                <a:srgbClr val="000000"/>
              </a:solidFill>
              <a:uFill>
                <a:solidFill>
                  <a:srgbClr val="FFFFFF"/>
                </a:solidFill>
              </a:uFill>
              <a:latin typeface="Arial"/>
            </a:endParaRPr>
          </a:p>
        </p:txBody>
      </p:sp>
      <p:sp>
        <p:nvSpPr>
          <p:cNvPr id="8" name="CustomShape 5"/>
          <p:cNvSpPr/>
          <p:nvPr/>
        </p:nvSpPr>
        <p:spPr>
          <a:xfrm>
            <a:off x="533400" y="1371600"/>
            <a:ext cx="1676400" cy="38016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N" spc="-1" dirty="0" smtClean="0">
                <a:solidFill>
                  <a:srgbClr val="000000"/>
                </a:solidFill>
                <a:uFill>
                  <a:solidFill>
                    <a:srgbClr val="FFFFFF"/>
                  </a:solidFill>
                </a:uFill>
                <a:latin typeface="Calibri"/>
                <a:ea typeface="DejaVu Sans"/>
              </a:rPr>
              <a:t>Local climate</a:t>
            </a:r>
            <a:endParaRPr lang="en-IN" sz="1800" b="0" strike="noStrike" spc="-1" dirty="0">
              <a:solidFill>
                <a:srgbClr val="000000"/>
              </a:solidFill>
              <a:uFill>
                <a:solidFill>
                  <a:srgbClr val="FFFFFF"/>
                </a:solidFill>
              </a:uFill>
              <a:latin typeface="Arial"/>
            </a:endParaRPr>
          </a:p>
        </p:txBody>
      </p:sp>
      <p:sp>
        <p:nvSpPr>
          <p:cNvPr id="9" name="CustomShape 5"/>
          <p:cNvSpPr/>
          <p:nvPr/>
        </p:nvSpPr>
        <p:spPr>
          <a:xfrm>
            <a:off x="1295400" y="4267200"/>
            <a:ext cx="1676400" cy="38016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N" spc="-1" dirty="0" smtClean="0">
                <a:solidFill>
                  <a:srgbClr val="000000"/>
                </a:solidFill>
                <a:uFill>
                  <a:solidFill>
                    <a:srgbClr val="FFFFFF"/>
                  </a:solidFill>
                </a:uFill>
                <a:latin typeface="Calibri"/>
                <a:ea typeface="DejaVu Sans"/>
              </a:rPr>
              <a:t>Sharing recipes</a:t>
            </a:r>
            <a:endParaRPr lang="en-IN" sz="1800" b="0" strike="noStrike" spc="-1" dirty="0">
              <a:solidFill>
                <a:srgbClr val="000000"/>
              </a:solidFill>
              <a:uFill>
                <a:solidFill>
                  <a:srgbClr val="FFFFFF"/>
                </a:solidFill>
              </a:uFill>
              <a:latin typeface="Arial"/>
            </a:endParaRPr>
          </a:p>
        </p:txBody>
      </p:sp>
      <p:sp>
        <p:nvSpPr>
          <p:cNvPr id="10" name="CustomShape 5"/>
          <p:cNvSpPr/>
          <p:nvPr/>
        </p:nvSpPr>
        <p:spPr>
          <a:xfrm>
            <a:off x="4572000" y="4343400"/>
            <a:ext cx="1676400" cy="380160"/>
          </a:xfrm>
          <a:prstGeom prst="roundRect">
            <a:avLst>
              <a:gd name="adj" fmla="val 16667"/>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N" spc="-1" dirty="0" smtClean="0">
                <a:solidFill>
                  <a:srgbClr val="000000"/>
                </a:solidFill>
                <a:uFill>
                  <a:solidFill>
                    <a:srgbClr val="FFFFFF"/>
                  </a:solidFill>
                </a:uFill>
                <a:latin typeface="Calibri"/>
                <a:ea typeface="DejaVu Sans"/>
              </a:rPr>
              <a:t>Biodiversity</a:t>
            </a:r>
            <a:endParaRPr lang="en-IN" sz="1800" b="0" strike="noStrike" spc="-1" dirty="0">
              <a:solidFill>
                <a:srgbClr val="000000"/>
              </a:solidFill>
              <a:uFill>
                <a:solidFill>
                  <a:srgbClr val="FFFFFF"/>
                </a:solidFill>
              </a:uFill>
              <a:latin typeface="Arial"/>
            </a:endParaRPr>
          </a:p>
        </p:txBody>
      </p:sp>
      <p:sp>
        <p:nvSpPr>
          <p:cNvPr id="11" name="CustomShape 10"/>
          <p:cNvSpPr/>
          <p:nvPr/>
        </p:nvSpPr>
        <p:spPr>
          <a:xfrm>
            <a:off x="3581400" y="3276600"/>
            <a:ext cx="1905000" cy="516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2800" b="1" strike="noStrike" spc="-1" dirty="0" smtClean="0">
                <a:solidFill>
                  <a:srgbClr val="000000"/>
                </a:solidFill>
                <a:uFill>
                  <a:solidFill>
                    <a:srgbClr val="FFFFFF"/>
                  </a:solidFill>
                </a:uFill>
                <a:latin typeface="Calibri"/>
                <a:ea typeface="DejaVu Sans"/>
              </a:rPr>
              <a:t>Harvesting</a:t>
            </a:r>
            <a:endParaRPr lang="en-IN" sz="1800" b="0" strike="noStrike" spc="-1" dirty="0">
              <a:solidFill>
                <a:srgbClr val="000000"/>
              </a:solidFill>
              <a:uFill>
                <a:solidFill>
                  <a:srgbClr val="FFFFFF"/>
                </a:solidFill>
              </a:uFill>
              <a:latin typeface="Arial"/>
            </a:endParaRPr>
          </a:p>
        </p:txBody>
      </p:sp>
      <p:pic>
        <p:nvPicPr>
          <p:cNvPr id="13" name="Picture 12" descr="ambadi.jpg"/>
          <p:cNvPicPr>
            <a:picLocks noChangeAspect="1"/>
          </p:cNvPicPr>
          <p:nvPr/>
        </p:nvPicPr>
        <p:blipFill>
          <a:blip r:embed="rId4" cstate="print"/>
          <a:stretch>
            <a:fillRect/>
          </a:stretch>
        </p:blipFill>
        <p:spPr>
          <a:xfrm>
            <a:off x="6781800" y="2514600"/>
            <a:ext cx="2209800" cy="2209800"/>
          </a:xfrm>
          <a:prstGeom prst="rect">
            <a:avLst/>
          </a:prstGeom>
        </p:spPr>
      </p:pic>
      <p:pic>
        <p:nvPicPr>
          <p:cNvPr id="15" name="Picture 14" descr="harvest-IMG-20190613-WA0000.jpg"/>
          <p:cNvPicPr>
            <a:picLocks noChangeAspect="1"/>
          </p:cNvPicPr>
          <p:nvPr/>
        </p:nvPicPr>
        <p:blipFill>
          <a:blip r:embed="rId5" cstate="print">
            <a:lum bright="10000" contrast="20000"/>
          </a:blip>
          <a:stretch>
            <a:fillRect/>
          </a:stretch>
        </p:blipFill>
        <p:spPr>
          <a:xfrm>
            <a:off x="304800" y="1828800"/>
            <a:ext cx="2209800" cy="2209800"/>
          </a:xfrm>
          <a:prstGeom prst="rect">
            <a:avLst/>
          </a:prstGeom>
        </p:spPr>
      </p:pic>
      <p:pic>
        <p:nvPicPr>
          <p:cNvPr id="17" name="Picture 16" descr="bees-IMG_20190627_164852917.jpg"/>
          <p:cNvPicPr>
            <a:picLocks noChangeAspect="1"/>
          </p:cNvPicPr>
          <p:nvPr/>
        </p:nvPicPr>
        <p:blipFill>
          <a:blip r:embed="rId6" cstate="print">
            <a:lum contrast="20000"/>
          </a:blip>
          <a:srcRect l="18333" t="12222" r="22500" b="20000"/>
          <a:stretch>
            <a:fillRect/>
          </a:stretch>
        </p:blipFill>
        <p:spPr>
          <a:xfrm>
            <a:off x="4343400" y="4807040"/>
            <a:ext cx="2209800" cy="1898560"/>
          </a:xfrm>
          <a:prstGeom prst="rect">
            <a:avLst/>
          </a:prstGeom>
        </p:spPr>
      </p:pic>
      <p:sp>
        <p:nvSpPr>
          <p:cNvPr id="22" name="Line 27"/>
          <p:cNvSpPr/>
          <p:nvPr/>
        </p:nvSpPr>
        <p:spPr>
          <a:xfrm flipH="1">
            <a:off x="6172200" y="2286000"/>
            <a:ext cx="685800" cy="1981200"/>
          </a:xfrm>
          <a:prstGeom prst="line">
            <a:avLst/>
          </a:prstGeom>
          <a:ln>
            <a:solidFill>
              <a:schemeClr val="tx1">
                <a:lumMod val="50000"/>
                <a:lumOff val="50000"/>
              </a:schemeClr>
            </a:solidFill>
            <a:custDash>
              <a:ds d="300000" sp="100000"/>
            </a:custDash>
            <a:round/>
          </a:ln>
        </p:spPr>
        <p:style>
          <a:lnRef idx="3">
            <a:schemeClr val="dk1"/>
          </a:lnRef>
          <a:fillRef idx="0">
            <a:schemeClr val="dk1"/>
          </a:fillRef>
          <a:effectRef idx="2">
            <a:schemeClr val="dk1"/>
          </a:effectRef>
          <a:fontRef idx="minor"/>
        </p:style>
      </p:sp>
      <p:sp>
        <p:nvSpPr>
          <p:cNvPr id="23" name="Line 13"/>
          <p:cNvSpPr/>
          <p:nvPr/>
        </p:nvSpPr>
        <p:spPr>
          <a:xfrm flipH="1" flipV="1">
            <a:off x="2209800" y="1447800"/>
            <a:ext cx="4724400" cy="838200"/>
          </a:xfrm>
          <a:prstGeom prst="line">
            <a:avLst/>
          </a:prstGeom>
          <a:ln>
            <a:solidFill>
              <a:schemeClr val="tx1">
                <a:lumMod val="50000"/>
                <a:lumOff val="50000"/>
              </a:schemeClr>
            </a:solidFill>
            <a:custDash>
              <a:ds d="300000" sp="100000"/>
            </a:custDash>
            <a:round/>
          </a:ln>
        </p:spPr>
        <p:style>
          <a:lnRef idx="3">
            <a:schemeClr val="dk1"/>
          </a:lnRef>
          <a:fillRef idx="0">
            <a:schemeClr val="dk1"/>
          </a:fillRef>
          <a:effectRef idx="2">
            <a:schemeClr val="dk1"/>
          </a:effectRef>
          <a:fontRef idx="minor"/>
        </p:style>
      </p:sp>
      <p:sp>
        <p:nvSpPr>
          <p:cNvPr id="24" name="Line 13"/>
          <p:cNvSpPr/>
          <p:nvPr/>
        </p:nvSpPr>
        <p:spPr>
          <a:xfrm flipH="1">
            <a:off x="2667000" y="3581400"/>
            <a:ext cx="4114800" cy="609600"/>
          </a:xfrm>
          <a:prstGeom prst="line">
            <a:avLst/>
          </a:prstGeom>
          <a:ln>
            <a:solidFill>
              <a:schemeClr val="tx1">
                <a:lumMod val="50000"/>
                <a:lumOff val="50000"/>
              </a:schemeClr>
            </a:solidFill>
            <a:custDash>
              <a:ds d="300000" sp="100000"/>
            </a:custDash>
            <a:round/>
          </a:ln>
        </p:spPr>
        <p:style>
          <a:lnRef idx="3">
            <a:schemeClr val="dk1"/>
          </a:lnRef>
          <a:fillRef idx="0">
            <a:schemeClr val="dk1"/>
          </a:fillRef>
          <a:effectRef idx="2">
            <a:schemeClr val="dk1"/>
          </a:effectRef>
          <a:fontRef idx="minor"/>
        </p:style>
      </p:sp>
      <p:pic>
        <p:nvPicPr>
          <p:cNvPr id="25" name="Picture 24" descr="Harvesting-IMG-20190526-WA0002.jpg"/>
          <p:cNvPicPr>
            <a:picLocks noChangeAspect="1"/>
          </p:cNvPicPr>
          <p:nvPr/>
        </p:nvPicPr>
        <p:blipFill>
          <a:blip r:embed="rId7" cstate="print">
            <a:lum contrast="20000"/>
          </a:blip>
          <a:stretch>
            <a:fillRect/>
          </a:stretch>
        </p:blipFill>
        <p:spPr>
          <a:xfrm>
            <a:off x="3429000" y="1447800"/>
            <a:ext cx="2209800" cy="1657350"/>
          </a:xfrm>
          <a:prstGeom prst="rect">
            <a:avLst/>
          </a:prstGeom>
        </p:spPr>
      </p:pic>
      <p:pic>
        <p:nvPicPr>
          <p:cNvPr id="26" name="Picture 25" descr="IMG_20191217_133225464.jpg"/>
          <p:cNvPicPr>
            <a:picLocks noChangeAspect="1"/>
          </p:cNvPicPr>
          <p:nvPr/>
        </p:nvPicPr>
        <p:blipFill>
          <a:blip r:embed="rId8" cstate="print">
            <a:lum bright="10000" contrast="10000"/>
          </a:blip>
          <a:stretch>
            <a:fillRect/>
          </a:stretch>
        </p:blipFill>
        <p:spPr>
          <a:xfrm>
            <a:off x="1193800" y="4800600"/>
            <a:ext cx="1930400" cy="1447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276600"/>
            <a:ext cx="4648200" cy="2862322"/>
          </a:xfrm>
          <a:prstGeom prst="rect">
            <a:avLst/>
          </a:prstGeom>
          <a:noFill/>
        </p:spPr>
        <p:txBody>
          <a:bodyPr wrap="square" rtlCol="0">
            <a:spAutoFit/>
          </a:bodyPr>
          <a:lstStyle/>
          <a:p>
            <a:r>
              <a:rPr lang="en-US" sz="2000" dirty="0" smtClean="0">
                <a:solidFill>
                  <a:schemeClr val="tx1">
                    <a:lumMod val="65000"/>
                    <a:lumOff val="35000"/>
                  </a:schemeClr>
                </a:solidFill>
              </a:rPr>
              <a:t>Students’ engagement with plants were in a rich, visceral manner, through senses of touch, smell and taste, which widened their experience of the environment. </a:t>
            </a:r>
          </a:p>
          <a:p>
            <a:endParaRPr lang="en-US" sz="2000" dirty="0" smtClean="0">
              <a:solidFill>
                <a:schemeClr val="tx1">
                  <a:lumMod val="65000"/>
                  <a:lumOff val="35000"/>
                </a:schemeClr>
              </a:solidFill>
            </a:endParaRPr>
          </a:p>
          <a:p>
            <a:r>
              <a:rPr lang="en-US" sz="2000" dirty="0" smtClean="0">
                <a:solidFill>
                  <a:schemeClr val="tx1">
                    <a:lumMod val="65000"/>
                    <a:lumOff val="35000"/>
                  </a:schemeClr>
                </a:solidFill>
              </a:rPr>
              <a:t>Students began identifying plants based on sensory interactions such as “waxy leaves”, “thick leaves”, “minty taste”, “sour taste”, “sharp leaves” and so on</a:t>
            </a:r>
            <a:endParaRPr lang="en-US" sz="2000" dirty="0">
              <a:solidFill>
                <a:schemeClr val="tx1">
                  <a:lumMod val="65000"/>
                  <a:lumOff val="35000"/>
                </a:schemeClr>
              </a:solidFill>
            </a:endParaRPr>
          </a:p>
        </p:txBody>
      </p:sp>
      <p:sp>
        <p:nvSpPr>
          <p:cNvPr id="3" name="Rectangle 2"/>
          <p:cNvSpPr/>
          <p:nvPr/>
        </p:nvSpPr>
        <p:spPr>
          <a:xfrm>
            <a:off x="0" y="0"/>
            <a:ext cx="9144000" cy="762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NanumGothic" pitchFamily="34" charset="-127"/>
                <a:ea typeface="NanumGothic" pitchFamily="34" charset="-127"/>
              </a:rPr>
              <a:t>Somaesthetic* Interactions</a:t>
            </a:r>
            <a:endParaRPr lang="en-US" sz="3600" dirty="0">
              <a:solidFill>
                <a:schemeClr val="bg1"/>
              </a:solidFill>
              <a:latin typeface="NanumGothic" pitchFamily="34" charset="-127"/>
              <a:ea typeface="NanumGothic" pitchFamily="34" charset="-127"/>
            </a:endParaRPr>
          </a:p>
        </p:txBody>
      </p:sp>
      <p:pic>
        <p:nvPicPr>
          <p:cNvPr id="4" name="Picture 3" descr="flower bouquets.jpeg"/>
          <p:cNvPicPr>
            <a:picLocks noChangeAspect="1"/>
          </p:cNvPicPr>
          <p:nvPr/>
        </p:nvPicPr>
        <p:blipFill>
          <a:blip r:embed="rId2"/>
          <a:stretch>
            <a:fillRect/>
          </a:stretch>
        </p:blipFill>
        <p:spPr>
          <a:xfrm>
            <a:off x="5715000" y="762002"/>
            <a:ext cx="3428999" cy="6095998"/>
          </a:xfrm>
          <a:prstGeom prst="rect">
            <a:avLst/>
          </a:prstGeom>
        </p:spPr>
      </p:pic>
      <p:sp>
        <p:nvSpPr>
          <p:cNvPr id="5" name="Oval Callout 4"/>
          <p:cNvSpPr/>
          <p:nvPr/>
        </p:nvSpPr>
        <p:spPr>
          <a:xfrm>
            <a:off x="1371600" y="914400"/>
            <a:ext cx="3505200" cy="2133600"/>
          </a:xfrm>
          <a:prstGeom prst="wedgeEllipseCallout">
            <a:avLst>
              <a:gd name="adj1" fmla="val 72969"/>
              <a:gd name="adj2" fmla="val 45455"/>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187440"/>
            <a:ext cx="3200400" cy="1708160"/>
          </a:xfrm>
          <a:prstGeom prst="rect">
            <a:avLst/>
          </a:prstGeom>
          <a:noFill/>
        </p:spPr>
        <p:txBody>
          <a:bodyPr wrap="square" rtlCol="0">
            <a:spAutoFit/>
          </a:bodyPr>
          <a:lstStyle/>
          <a:p>
            <a:pPr algn="ctr"/>
            <a:r>
              <a:rPr lang="en-US" sz="1500" i="1" dirty="0" smtClean="0"/>
              <a:t>“we never even touched plants this way earlier.. I mean we play on the grass, but not this way. To take care.. this time we learnt how to grow the plant, otherwise it is said that just drop a seed and the plant will grow... the book says that.” </a:t>
            </a:r>
            <a:endParaRPr lang="en-US" sz="1500" i="1" dirty="0"/>
          </a:p>
        </p:txBody>
      </p:sp>
      <p:sp>
        <p:nvSpPr>
          <p:cNvPr id="7" name="Slide Number Placeholder 6"/>
          <p:cNvSpPr>
            <a:spLocks noGrp="1"/>
          </p:cNvSpPr>
          <p:nvPr>
            <p:ph type="sldNum" sz="quarter" idx="12"/>
          </p:nvPr>
        </p:nvSpPr>
        <p:spPr>
          <a:xfrm>
            <a:off x="3581400" y="6492875"/>
            <a:ext cx="2133600" cy="365125"/>
          </a:xfrm>
        </p:spPr>
        <p:txBody>
          <a:bodyPr/>
          <a:lstStyle/>
          <a:p>
            <a:fld id="{1667D000-7190-472B-9F69-CC9747B91275}" type="slidenum">
              <a:rPr lang="en-US" smtClean="0"/>
              <a:pPr/>
              <a:t>6</a:t>
            </a:fld>
            <a:endParaRPr lang="en-US" dirty="0"/>
          </a:p>
        </p:txBody>
      </p:sp>
      <p:sp>
        <p:nvSpPr>
          <p:cNvPr id="8" name="TextBox 7"/>
          <p:cNvSpPr txBox="1"/>
          <p:nvPr/>
        </p:nvSpPr>
        <p:spPr>
          <a:xfrm>
            <a:off x="0" y="6477000"/>
            <a:ext cx="3886200" cy="307777"/>
          </a:xfrm>
          <a:prstGeom prst="rect">
            <a:avLst/>
          </a:prstGeom>
          <a:noFill/>
        </p:spPr>
        <p:txBody>
          <a:bodyPr wrap="square" rtlCol="0">
            <a:spAutoFit/>
          </a:bodyPr>
          <a:lstStyle/>
          <a:p>
            <a:r>
              <a:rPr lang="en-US" sz="1400" dirty="0" smtClean="0">
                <a:solidFill>
                  <a:schemeClr val="tx1">
                    <a:lumMod val="75000"/>
                    <a:lumOff val="25000"/>
                  </a:schemeClr>
                </a:solidFill>
              </a:rPr>
              <a:t>*(</a:t>
            </a:r>
            <a:r>
              <a:rPr lang="en-US" sz="1400" dirty="0" err="1" smtClean="0">
                <a:solidFill>
                  <a:schemeClr val="tx1">
                    <a:lumMod val="75000"/>
                    <a:lumOff val="25000"/>
                  </a:schemeClr>
                </a:solidFill>
              </a:rPr>
              <a:t>Shusterman</a:t>
            </a:r>
            <a:r>
              <a:rPr lang="en-US" sz="1400" dirty="0" smtClean="0">
                <a:solidFill>
                  <a:schemeClr val="tx1">
                    <a:lumMod val="75000"/>
                    <a:lumOff val="25000"/>
                  </a:schemeClr>
                </a:solidFill>
              </a:rPr>
              <a:t>, 2003; </a:t>
            </a:r>
            <a:r>
              <a:rPr lang="en-US" sz="1400" dirty="0" err="1" smtClean="0">
                <a:solidFill>
                  <a:schemeClr val="tx1">
                    <a:lumMod val="75000"/>
                    <a:lumOff val="25000"/>
                  </a:schemeClr>
                </a:solidFill>
              </a:rPr>
              <a:t>Doddington</a:t>
            </a:r>
            <a:r>
              <a:rPr lang="en-US" sz="1400" dirty="0" smtClean="0">
                <a:solidFill>
                  <a:schemeClr val="tx1">
                    <a:lumMod val="75000"/>
                    <a:lumOff val="25000"/>
                  </a:schemeClr>
                </a:solidFill>
              </a:rPr>
              <a:t>, 2013)</a:t>
            </a:r>
            <a:endParaRPr lang="en-US" sz="14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19200"/>
            <a:ext cx="3733800" cy="2123658"/>
          </a:xfrm>
          <a:prstGeom prst="rect">
            <a:avLst/>
          </a:prstGeom>
          <a:noFill/>
        </p:spPr>
        <p:txBody>
          <a:bodyPr wrap="square" rtlCol="0">
            <a:spAutoFit/>
          </a:bodyPr>
          <a:lstStyle/>
          <a:p>
            <a:r>
              <a:rPr lang="en-US" sz="2200" dirty="0" smtClean="0">
                <a:solidFill>
                  <a:schemeClr val="tx1">
                    <a:lumMod val="65000"/>
                    <a:lumOff val="35000"/>
                  </a:schemeClr>
                </a:solidFill>
              </a:rPr>
              <a:t>Mundane observations turned into significant emotional experiences, because of the way everyday events were situated within the farming experience. </a:t>
            </a:r>
            <a:endParaRPr lang="en-US" sz="2200" dirty="0" smtClean="0">
              <a:solidFill>
                <a:schemeClr val="tx1">
                  <a:lumMod val="50000"/>
                  <a:lumOff val="50000"/>
                </a:schemeClr>
              </a:solidFill>
            </a:endParaRPr>
          </a:p>
        </p:txBody>
      </p:sp>
      <p:sp>
        <p:nvSpPr>
          <p:cNvPr id="3" name="Rectangle 2"/>
          <p:cNvSpPr/>
          <p:nvPr/>
        </p:nvSpPr>
        <p:spPr>
          <a:xfrm>
            <a:off x="0" y="0"/>
            <a:ext cx="9144000" cy="762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smtClean="0">
                <a:solidFill>
                  <a:schemeClr val="bg1"/>
                </a:solidFill>
                <a:latin typeface="NanumGothic" pitchFamily="34" charset="-127"/>
                <a:ea typeface="NanumGothic" pitchFamily="34" charset="-127"/>
              </a:rPr>
              <a:t>Instances of ‘enchantment’</a:t>
            </a:r>
            <a:endParaRPr lang="en-US" sz="3400" dirty="0">
              <a:solidFill>
                <a:schemeClr val="bg1"/>
              </a:solidFill>
              <a:latin typeface="NanumGothic" pitchFamily="34" charset="-127"/>
              <a:ea typeface="NanumGothic" pitchFamily="34" charset="-127"/>
            </a:endParaRPr>
          </a:p>
        </p:txBody>
      </p:sp>
      <p:sp>
        <p:nvSpPr>
          <p:cNvPr id="6" name="TextBox 5"/>
          <p:cNvSpPr txBox="1"/>
          <p:nvPr/>
        </p:nvSpPr>
        <p:spPr>
          <a:xfrm>
            <a:off x="381000" y="3733800"/>
            <a:ext cx="3505200" cy="2800767"/>
          </a:xfrm>
          <a:prstGeom prst="rect">
            <a:avLst/>
          </a:prstGeom>
          <a:noFill/>
        </p:spPr>
        <p:txBody>
          <a:bodyPr wrap="square" rtlCol="0">
            <a:spAutoFit/>
          </a:bodyPr>
          <a:lstStyle/>
          <a:p>
            <a:r>
              <a:rPr lang="en-US" sz="2200" dirty="0" smtClean="0">
                <a:solidFill>
                  <a:schemeClr val="tx1">
                    <a:lumMod val="65000"/>
                    <a:lumOff val="35000"/>
                  </a:schemeClr>
                </a:solidFill>
              </a:rPr>
              <a:t>Bennett (2010) uses the term 'enchantment' to describe such </a:t>
            </a:r>
            <a:r>
              <a:rPr lang="en-US" sz="2200" dirty="0" err="1" smtClean="0">
                <a:solidFill>
                  <a:schemeClr val="tx1">
                    <a:lumMod val="65000"/>
                    <a:lumOff val="35000"/>
                  </a:schemeClr>
                </a:solidFill>
              </a:rPr>
              <a:t>affectual</a:t>
            </a:r>
            <a:r>
              <a:rPr lang="en-US" sz="2200" dirty="0" smtClean="0">
                <a:solidFill>
                  <a:schemeClr val="tx1">
                    <a:lumMod val="65000"/>
                    <a:lumOff val="35000"/>
                  </a:schemeClr>
                </a:solidFill>
              </a:rPr>
              <a:t> moments, and further argues such encounters to be critical in seeding empathy, and generosity towards the more-than-human world. </a:t>
            </a:r>
          </a:p>
        </p:txBody>
      </p:sp>
      <p:sp>
        <p:nvSpPr>
          <p:cNvPr id="7" name="Slide Number Placeholder 6"/>
          <p:cNvSpPr>
            <a:spLocks noGrp="1"/>
          </p:cNvSpPr>
          <p:nvPr>
            <p:ph type="sldNum" sz="quarter" idx="12"/>
          </p:nvPr>
        </p:nvSpPr>
        <p:spPr/>
        <p:txBody>
          <a:bodyPr/>
          <a:lstStyle/>
          <a:p>
            <a:fld id="{1667D000-7190-472B-9F69-CC9747B91275}" type="slidenum">
              <a:rPr lang="en-US" smtClean="0"/>
              <a:pPr/>
              <a:t>7</a:t>
            </a:fld>
            <a:endParaRPr lang="en-US"/>
          </a:p>
        </p:txBody>
      </p:sp>
      <p:pic>
        <p:nvPicPr>
          <p:cNvPr id="8" name="Picture 7" descr="Students discovering snails in the terrace.jpg"/>
          <p:cNvPicPr>
            <a:picLocks noChangeAspect="1"/>
          </p:cNvPicPr>
          <p:nvPr/>
        </p:nvPicPr>
        <p:blipFill>
          <a:blip r:embed="rId2" cstate="print">
            <a:lum bright="10000" contrast="20000"/>
          </a:blip>
          <a:srcRect l="11667"/>
          <a:stretch>
            <a:fillRect/>
          </a:stretch>
        </p:blipFill>
        <p:spPr>
          <a:xfrm>
            <a:off x="4114800" y="3143250"/>
            <a:ext cx="4876236" cy="3105150"/>
          </a:xfrm>
          <a:prstGeom prst="rect">
            <a:avLst/>
          </a:prstGeom>
        </p:spPr>
      </p:pic>
      <p:sp>
        <p:nvSpPr>
          <p:cNvPr id="9" name="Oval Callout 8"/>
          <p:cNvSpPr/>
          <p:nvPr/>
        </p:nvSpPr>
        <p:spPr>
          <a:xfrm>
            <a:off x="5334000" y="1524000"/>
            <a:ext cx="3124200" cy="1447800"/>
          </a:xfrm>
          <a:prstGeom prst="wedgeEllipseCallout">
            <a:avLst>
              <a:gd name="adj1" fmla="val -49345"/>
              <a:gd name="adj2" fmla="val 65662"/>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smtClean="0">
              <a:solidFill>
                <a:schemeClr val="tx1"/>
              </a:solidFill>
              <a:latin typeface="Times New Roman"/>
            </a:endParaRPr>
          </a:p>
          <a:p>
            <a:r>
              <a:rPr lang="en-US" altLang="zh-CN" dirty="0" smtClean="0">
                <a:solidFill>
                  <a:schemeClr val="tx1"/>
                </a:solidFill>
                <a:latin typeface="Times New Roman"/>
              </a:rPr>
              <a:t>“</a:t>
            </a:r>
            <a:r>
              <a:rPr lang="en-US" altLang="zh-CN" i="1" dirty="0" smtClean="0">
                <a:solidFill>
                  <a:schemeClr val="tx1"/>
                </a:solidFill>
                <a:latin typeface="Times New Roman"/>
              </a:rPr>
              <a:t>We can give it </a:t>
            </a:r>
            <a:r>
              <a:rPr lang="en-US" altLang="zh-CN" dirty="0" smtClean="0">
                <a:solidFill>
                  <a:schemeClr val="tx1"/>
                </a:solidFill>
                <a:latin typeface="Times New Roman"/>
              </a:rPr>
              <a:t>(snail) </a:t>
            </a:r>
            <a:r>
              <a:rPr lang="en-US" altLang="zh-CN" i="1" dirty="0" smtClean="0">
                <a:solidFill>
                  <a:schemeClr val="tx1"/>
                </a:solidFill>
                <a:latin typeface="Times New Roman"/>
              </a:rPr>
              <a:t>some fresh leaves to eat too. We don't need to harvest everything!”</a:t>
            </a:r>
            <a:endParaRPr lang="zh-CN" altLang="en-US" i="1" dirty="0" smtClean="0">
              <a:solidFill>
                <a:schemeClr val="tx1"/>
              </a:solidFill>
              <a:latin typeface="Liberation Serif"/>
            </a:endParaRPr>
          </a:p>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smtClean="0">
                <a:solidFill>
                  <a:schemeClr val="bg1"/>
                </a:solidFill>
                <a:latin typeface="NanumGothic" pitchFamily="34" charset="-127"/>
                <a:ea typeface="NanumGothic" pitchFamily="34" charset="-127"/>
              </a:rPr>
              <a:t>Theme III: Intergenerational influence</a:t>
            </a:r>
            <a:endParaRPr lang="en-US" sz="3400" dirty="0">
              <a:solidFill>
                <a:schemeClr val="bg1"/>
              </a:solidFill>
              <a:latin typeface="NanumGothic" pitchFamily="34" charset="-127"/>
              <a:ea typeface="NanumGothic" pitchFamily="34" charset="-127"/>
            </a:endParaRPr>
          </a:p>
        </p:txBody>
      </p:sp>
      <p:sp>
        <p:nvSpPr>
          <p:cNvPr id="3" name="TextBox 2"/>
          <p:cNvSpPr txBox="1"/>
          <p:nvPr/>
        </p:nvSpPr>
        <p:spPr>
          <a:xfrm>
            <a:off x="381000" y="838200"/>
            <a:ext cx="8610600" cy="1015663"/>
          </a:xfrm>
          <a:prstGeom prst="rect">
            <a:avLst/>
          </a:prstGeom>
          <a:noFill/>
        </p:spPr>
        <p:txBody>
          <a:bodyPr wrap="square" rtlCol="0">
            <a:spAutoFit/>
          </a:bodyPr>
          <a:lstStyle/>
          <a:p>
            <a:r>
              <a:rPr lang="en-US" sz="2000" dirty="0" smtClean="0">
                <a:solidFill>
                  <a:schemeClr val="tx1">
                    <a:lumMod val="65000"/>
                    <a:lumOff val="35000"/>
                  </a:schemeClr>
                </a:solidFill>
              </a:rPr>
              <a:t>Parents were gradually drawn into the farming practices, moving from passive spectators to actively supporting their children’s interest.</a:t>
            </a:r>
          </a:p>
          <a:p>
            <a:r>
              <a:rPr lang="en-US" sz="2000" dirty="0" smtClean="0">
                <a:solidFill>
                  <a:schemeClr val="tx1">
                    <a:lumMod val="65000"/>
                    <a:lumOff val="35000"/>
                  </a:schemeClr>
                </a:solidFill>
              </a:rPr>
              <a:t>Parent interviews validated student data about actions away from the farm site.</a:t>
            </a:r>
            <a:endParaRPr lang="en-US" sz="2000" dirty="0">
              <a:solidFill>
                <a:schemeClr val="tx1">
                  <a:lumMod val="65000"/>
                  <a:lumOff val="35000"/>
                </a:schemeClr>
              </a:solidFill>
            </a:endParaRPr>
          </a:p>
        </p:txBody>
      </p:sp>
      <p:sp>
        <p:nvSpPr>
          <p:cNvPr id="4" name="Rectangle 3"/>
          <p:cNvSpPr/>
          <p:nvPr/>
        </p:nvSpPr>
        <p:spPr>
          <a:xfrm>
            <a:off x="533400" y="2284274"/>
            <a:ext cx="4114800" cy="1754326"/>
          </a:xfrm>
          <a:prstGeom prst="rect">
            <a:avLst/>
          </a:prstGeom>
        </p:spPr>
        <p:txBody>
          <a:bodyPr wrap="square">
            <a:spAutoFit/>
          </a:bodyPr>
          <a:lstStyle/>
          <a:p>
            <a:r>
              <a:rPr lang="en-US" i="1" dirty="0" smtClean="0">
                <a:solidFill>
                  <a:schemeClr val="tx1">
                    <a:lumMod val="65000"/>
                    <a:lumOff val="35000"/>
                  </a:schemeClr>
                </a:solidFill>
              </a:rPr>
              <a:t>“He wants to be with plants all the time.. We already have few plants at home and now he is keen to shift them all to the new house. We are planning to make a small vertical ladder-type planters in our new home to support his passion...” (KNM)</a:t>
            </a:r>
            <a:endParaRPr lang="en-US" i="1" dirty="0">
              <a:solidFill>
                <a:schemeClr val="tx1">
                  <a:lumMod val="65000"/>
                  <a:lumOff val="35000"/>
                </a:schemeClr>
              </a:solidFill>
            </a:endParaRPr>
          </a:p>
        </p:txBody>
      </p:sp>
      <p:sp>
        <p:nvSpPr>
          <p:cNvPr id="5" name="Rounded Rectangular Callout 4"/>
          <p:cNvSpPr/>
          <p:nvPr/>
        </p:nvSpPr>
        <p:spPr>
          <a:xfrm>
            <a:off x="457200" y="2209800"/>
            <a:ext cx="4191000" cy="1905000"/>
          </a:xfrm>
          <a:prstGeom prst="wedgeRoundRectCallout">
            <a:avLst>
              <a:gd name="adj1" fmla="val 42516"/>
              <a:gd name="adj2" fmla="val 61784"/>
              <a:gd name="adj3" fmla="val 16667"/>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Rounded Rectangular Callout 5"/>
          <p:cNvSpPr/>
          <p:nvPr/>
        </p:nvSpPr>
        <p:spPr>
          <a:xfrm>
            <a:off x="304800" y="4572000"/>
            <a:ext cx="3733800" cy="1905000"/>
          </a:xfrm>
          <a:prstGeom prst="wedgeRoundRectCallout">
            <a:avLst>
              <a:gd name="adj1" fmla="val -45734"/>
              <a:gd name="adj2" fmla="val 6035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i="1" dirty="0" smtClean="0">
                <a:solidFill>
                  <a:schemeClr val="tx1">
                    <a:lumMod val="65000"/>
                    <a:lumOff val="35000"/>
                  </a:schemeClr>
                </a:solidFill>
              </a:rPr>
              <a:t>“He has become keen on using wet waste to make manure. We save all greens, wastage in a bag for him. He also regularly waters the plants himself, and does that mulching he learnt in school...” (NMM)</a:t>
            </a:r>
            <a:endParaRPr lang="en-US" i="1" dirty="0">
              <a:solidFill>
                <a:schemeClr val="tx1">
                  <a:lumMod val="65000"/>
                  <a:lumOff val="35000"/>
                </a:schemeClr>
              </a:solidFill>
            </a:endParaRPr>
          </a:p>
        </p:txBody>
      </p:sp>
      <p:pic>
        <p:nvPicPr>
          <p:cNvPr id="7" name="Picture 6" descr="Uttara and Kanishk.jpg"/>
          <p:cNvPicPr>
            <a:picLocks noChangeAspect="1"/>
          </p:cNvPicPr>
          <p:nvPr/>
        </p:nvPicPr>
        <p:blipFill>
          <a:blip r:embed="rId2">
            <a:lum bright="20000" contrast="30000"/>
          </a:blip>
          <a:srcRect l="22500" r="15000"/>
          <a:stretch>
            <a:fillRect/>
          </a:stretch>
        </p:blipFill>
        <p:spPr>
          <a:xfrm>
            <a:off x="4847166" y="2990850"/>
            <a:ext cx="4296834" cy="3867150"/>
          </a:xfrm>
          <a:prstGeom prst="rect">
            <a:avLst/>
          </a:prstGeom>
        </p:spPr>
      </p:pic>
      <p:sp>
        <p:nvSpPr>
          <p:cNvPr id="8" name="Slide Number Placeholder 7"/>
          <p:cNvSpPr>
            <a:spLocks noGrp="1"/>
          </p:cNvSpPr>
          <p:nvPr>
            <p:ph type="sldNum" sz="quarter" idx="12"/>
          </p:nvPr>
        </p:nvSpPr>
        <p:spPr/>
        <p:txBody>
          <a:bodyPr/>
          <a:lstStyle/>
          <a:p>
            <a:fld id="{E69B2402-B471-4CBD-AC13-E82106DA8C12}"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990600"/>
            <a:ext cx="8763000" cy="1015663"/>
          </a:xfrm>
          <a:prstGeom prst="rect">
            <a:avLst/>
          </a:prstGeom>
          <a:noFill/>
        </p:spPr>
        <p:txBody>
          <a:bodyPr wrap="square" rtlCol="0">
            <a:spAutoFit/>
          </a:bodyPr>
          <a:lstStyle/>
          <a:p>
            <a:r>
              <a:rPr lang="en-US" sz="2000" dirty="0" smtClean="0">
                <a:solidFill>
                  <a:schemeClr val="tx1">
                    <a:lumMod val="65000"/>
                    <a:lumOff val="35000"/>
                  </a:schemeClr>
                </a:solidFill>
              </a:rPr>
              <a:t>Children’s experience of farming activities affected adults in various ways. </a:t>
            </a:r>
          </a:p>
          <a:p>
            <a:r>
              <a:rPr lang="en-US" sz="2000" dirty="0" smtClean="0">
                <a:solidFill>
                  <a:schemeClr val="tx1">
                    <a:lumMod val="65000"/>
                    <a:lumOff val="35000"/>
                  </a:schemeClr>
                </a:solidFill>
              </a:rPr>
              <a:t> Interestingly, children began looking up to their grandparents who already had rich, implicit knowledge about growing plants. </a:t>
            </a:r>
            <a:endParaRPr lang="en-US" sz="2000" dirty="0">
              <a:solidFill>
                <a:schemeClr val="tx1">
                  <a:lumMod val="65000"/>
                  <a:lumOff val="35000"/>
                </a:schemeClr>
              </a:solidFill>
            </a:endParaRPr>
          </a:p>
        </p:txBody>
      </p:sp>
      <p:sp>
        <p:nvSpPr>
          <p:cNvPr id="16" name="Slide Number Placeholder 15"/>
          <p:cNvSpPr>
            <a:spLocks noGrp="1"/>
          </p:cNvSpPr>
          <p:nvPr>
            <p:ph type="sldNum" sz="quarter" idx="12"/>
          </p:nvPr>
        </p:nvSpPr>
        <p:spPr/>
        <p:txBody>
          <a:bodyPr/>
          <a:lstStyle/>
          <a:p>
            <a:fld id="{E69B2402-B471-4CBD-AC13-E82106DA8C12}" type="slidenum">
              <a:rPr lang="en-US" smtClean="0"/>
              <a:pPr/>
              <a:t>9</a:t>
            </a:fld>
            <a:endParaRPr lang="en-US"/>
          </a:p>
        </p:txBody>
      </p:sp>
      <p:sp>
        <p:nvSpPr>
          <p:cNvPr id="17" name="Rounded Rectangular Callout 16"/>
          <p:cNvSpPr/>
          <p:nvPr/>
        </p:nvSpPr>
        <p:spPr>
          <a:xfrm>
            <a:off x="3657600" y="2438400"/>
            <a:ext cx="5181600" cy="3733800"/>
          </a:xfrm>
          <a:prstGeom prst="wedgeRoundRectCallout">
            <a:avLst>
              <a:gd name="adj1" fmla="val -49870"/>
              <a:gd name="adj2" fmla="val 6207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i="1" dirty="0" smtClean="0">
                <a:solidFill>
                  <a:schemeClr val="tx1">
                    <a:lumMod val="75000"/>
                    <a:lumOff val="25000"/>
                  </a:schemeClr>
                </a:solidFill>
              </a:rPr>
              <a:t>“Earlier when my grandmother used to mention it (gardening), it wasn’t a topic of much interest to me because I did not know anything about it. So I used to just avoid this topic. But now that I have seen so much happening and it is so exciting, so I have started to help my  grandmother out. In fact, when I told her about all this (terrace farming), then she got hyped means totally hyped. On the same day, she did not tell me, she went to the nursery, bought a few saplings, seeds, pots, mud everything and she brought it home. Now, we are growing a lot of stuff.”  (AN)</a:t>
            </a:r>
            <a:endParaRPr lang="en-US" i="1" dirty="0">
              <a:solidFill>
                <a:schemeClr val="tx1">
                  <a:lumMod val="75000"/>
                  <a:lumOff val="25000"/>
                </a:schemeClr>
              </a:solidFill>
            </a:endParaRPr>
          </a:p>
        </p:txBody>
      </p:sp>
      <p:pic>
        <p:nvPicPr>
          <p:cNvPr id="5" name="Picture 2"/>
          <p:cNvPicPr>
            <a:picLocks noChangeAspect="1" noChangeArrowheads="1"/>
          </p:cNvPicPr>
          <p:nvPr/>
        </p:nvPicPr>
        <p:blipFill>
          <a:blip r:embed="rId2">
            <a:lum contrast="30000"/>
          </a:blip>
          <a:srcRect l="12667" t="5556" r="9111" b="8974"/>
          <a:stretch>
            <a:fillRect/>
          </a:stretch>
        </p:blipFill>
        <p:spPr bwMode="auto">
          <a:xfrm>
            <a:off x="152400" y="2590800"/>
            <a:ext cx="3352800" cy="3810000"/>
          </a:xfrm>
          <a:prstGeom prst="rect">
            <a:avLst/>
          </a:prstGeom>
          <a:noFill/>
          <a:ln w="9525">
            <a:noFill/>
            <a:miter lim="800000"/>
            <a:headEnd/>
            <a:tailEnd/>
          </a:ln>
          <a:effectLst/>
        </p:spPr>
      </p:pic>
      <p:sp>
        <p:nvSpPr>
          <p:cNvPr id="7" name="Rectangle 6"/>
          <p:cNvSpPr/>
          <p:nvPr/>
        </p:nvSpPr>
        <p:spPr>
          <a:xfrm>
            <a:off x="0" y="0"/>
            <a:ext cx="9144000" cy="762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smtClean="0">
                <a:solidFill>
                  <a:schemeClr val="bg1"/>
                </a:solidFill>
                <a:latin typeface="NanumGothic" pitchFamily="34" charset="-127"/>
                <a:ea typeface="NanumGothic" pitchFamily="34" charset="-127"/>
              </a:rPr>
              <a:t>Theme III: Intergenerational influence</a:t>
            </a:r>
            <a:endParaRPr lang="en-US" sz="3400" dirty="0">
              <a:solidFill>
                <a:schemeClr val="bg1"/>
              </a:solidFill>
              <a:latin typeface="NanumGothic" pitchFamily="34" charset="-127"/>
              <a:ea typeface="NanumGothic"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10101</TotalTime>
  <Words>1080</Words>
  <Application>Microsoft Office PowerPoint</Application>
  <PresentationFormat>On-screen Show (4:3)</PresentationFormat>
  <Paragraphs>138</Paragraphs>
  <Slides>15</Slides>
  <Notes>2</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deborah</dc:creator>
  <cp:lastModifiedBy>deborah</cp:lastModifiedBy>
  <cp:revision>794</cp:revision>
  <dcterms:created xsi:type="dcterms:W3CDTF">2018-10-06T07:10:17Z</dcterms:created>
  <dcterms:modified xsi:type="dcterms:W3CDTF">2020-04-28T10:55:42Z</dcterms:modified>
</cp:coreProperties>
</file>